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5" r:id="rId3"/>
    <p:sldId id="256" r:id="rId4"/>
    <p:sldId id="257" r:id="rId5"/>
    <p:sldId id="258" r:id="rId6"/>
    <p:sldId id="266" r:id="rId7"/>
    <p:sldId id="259" r:id="rId8"/>
    <p:sldId id="260" r:id="rId9"/>
    <p:sldId id="267" r:id="rId10"/>
    <p:sldId id="268" r:id="rId11"/>
    <p:sldId id="269" r:id="rId12"/>
    <p:sldId id="261" r:id="rId13"/>
    <p:sldId id="270" r:id="rId14"/>
    <p:sldId id="271" r:id="rId15"/>
    <p:sldId id="272" r:id="rId16"/>
    <p:sldId id="273" r:id="rId17"/>
    <p:sldId id="262" r:id="rId18"/>
    <p:sldId id="274" r:id="rId19"/>
    <p:sldId id="26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Kristen ITC" pitchFamily="66" charset="0"/>
        <a:ea typeface="+mn-ea"/>
        <a:cs typeface="+mn-cs"/>
      </a:defRPr>
    </a:lvl1pPr>
    <a:lvl2pPr marL="457200" algn="l" rtl="0" fontAlgn="base">
      <a:spcBef>
        <a:spcPct val="0"/>
      </a:spcBef>
      <a:spcAft>
        <a:spcPct val="0"/>
      </a:spcAft>
      <a:defRPr sz="2400" kern="1200">
        <a:solidFill>
          <a:schemeClr val="tx1"/>
        </a:solidFill>
        <a:latin typeface="Kristen ITC" pitchFamily="66" charset="0"/>
        <a:ea typeface="+mn-ea"/>
        <a:cs typeface="+mn-cs"/>
      </a:defRPr>
    </a:lvl2pPr>
    <a:lvl3pPr marL="914400" algn="l" rtl="0" fontAlgn="base">
      <a:spcBef>
        <a:spcPct val="0"/>
      </a:spcBef>
      <a:spcAft>
        <a:spcPct val="0"/>
      </a:spcAft>
      <a:defRPr sz="2400" kern="1200">
        <a:solidFill>
          <a:schemeClr val="tx1"/>
        </a:solidFill>
        <a:latin typeface="Kristen ITC" pitchFamily="66" charset="0"/>
        <a:ea typeface="+mn-ea"/>
        <a:cs typeface="+mn-cs"/>
      </a:defRPr>
    </a:lvl3pPr>
    <a:lvl4pPr marL="1371600" algn="l" rtl="0" fontAlgn="base">
      <a:spcBef>
        <a:spcPct val="0"/>
      </a:spcBef>
      <a:spcAft>
        <a:spcPct val="0"/>
      </a:spcAft>
      <a:defRPr sz="2400" kern="1200">
        <a:solidFill>
          <a:schemeClr val="tx1"/>
        </a:solidFill>
        <a:latin typeface="Kristen ITC" pitchFamily="66" charset="0"/>
        <a:ea typeface="+mn-ea"/>
        <a:cs typeface="+mn-cs"/>
      </a:defRPr>
    </a:lvl4pPr>
    <a:lvl5pPr marL="1828800" algn="l" rtl="0" fontAlgn="base">
      <a:spcBef>
        <a:spcPct val="0"/>
      </a:spcBef>
      <a:spcAft>
        <a:spcPct val="0"/>
      </a:spcAft>
      <a:defRPr sz="2400" kern="1200">
        <a:solidFill>
          <a:schemeClr val="tx1"/>
        </a:solidFill>
        <a:latin typeface="Kristen ITC" pitchFamily="66" charset="0"/>
        <a:ea typeface="+mn-ea"/>
        <a:cs typeface="+mn-cs"/>
      </a:defRPr>
    </a:lvl5pPr>
    <a:lvl6pPr marL="2286000" algn="l" defTabSz="914400" rtl="0" eaLnBrk="1" latinLnBrk="0" hangingPunct="1">
      <a:defRPr sz="2400" kern="1200">
        <a:solidFill>
          <a:schemeClr val="tx1"/>
        </a:solidFill>
        <a:latin typeface="Kristen ITC" pitchFamily="66" charset="0"/>
        <a:ea typeface="+mn-ea"/>
        <a:cs typeface="+mn-cs"/>
      </a:defRPr>
    </a:lvl6pPr>
    <a:lvl7pPr marL="2743200" algn="l" defTabSz="914400" rtl="0" eaLnBrk="1" latinLnBrk="0" hangingPunct="1">
      <a:defRPr sz="2400" kern="1200">
        <a:solidFill>
          <a:schemeClr val="tx1"/>
        </a:solidFill>
        <a:latin typeface="Kristen ITC" pitchFamily="66" charset="0"/>
        <a:ea typeface="+mn-ea"/>
        <a:cs typeface="+mn-cs"/>
      </a:defRPr>
    </a:lvl7pPr>
    <a:lvl8pPr marL="3200400" algn="l" defTabSz="914400" rtl="0" eaLnBrk="1" latinLnBrk="0" hangingPunct="1">
      <a:defRPr sz="2400" kern="1200">
        <a:solidFill>
          <a:schemeClr val="tx1"/>
        </a:solidFill>
        <a:latin typeface="Kristen ITC" pitchFamily="66" charset="0"/>
        <a:ea typeface="+mn-ea"/>
        <a:cs typeface="+mn-cs"/>
      </a:defRPr>
    </a:lvl8pPr>
    <a:lvl9pPr marL="3657600" algn="l" defTabSz="914400" rtl="0" eaLnBrk="1" latinLnBrk="0" hangingPunct="1">
      <a:defRPr sz="2400" kern="1200">
        <a:solidFill>
          <a:schemeClr val="tx1"/>
        </a:solidFill>
        <a:latin typeface="Kristen ITC"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BE0E3"/>
    <a:srgbClr val="6666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78"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03F0DB-331E-4A8E-A9D5-1644706FEF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73489E-9059-468F-8051-72FCFBC6C4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04DEA-0C70-4561-A815-3B1B49781F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9A9F671-C40C-4340-A630-CB87258A5CB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71E9875-BFFE-44AB-AEF5-29ED956D863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8990F9-3882-450D-94F3-2CAA7CF889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7BFCD8-69FD-4357-BF19-90B75E4BA9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928238-1488-4CB9-AD1B-A72FEFD1D4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5C90D-C2D0-4A1F-8B3F-492D65A466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E5297F-298B-44D1-A82A-CF079E4783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C02F52-E62B-4830-8764-1A11C04FF1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97F1AB-7BC4-4EB8-B6FA-AB9F0CD013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05AC4F-9180-45DE-952F-A432223863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DCDF77-44A9-49B1-970F-9DD8D18EA3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A243A22-C7BA-4475-8614-DC01863D2B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hilipresheph.com/demodokos/book1/corpse.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hilipresheph.com/demodokos/troy/troy3.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hilipresheph.com/demodokos/troy/troy3.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mdb.com/gallery/ss/0332452/Troy-11483.jpg.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762000"/>
            <a:ext cx="7772400" cy="1470025"/>
          </a:xfrm>
        </p:spPr>
        <p:txBody>
          <a:bodyPr/>
          <a:lstStyle/>
          <a:p>
            <a:pPr eaLnBrk="1" hangingPunct="1"/>
            <a:r>
              <a:rPr lang="en-US" altLang="en-US" smtClean="0">
                <a:latin typeface="Kristen ITC" pitchFamily="66" charset="0"/>
              </a:rPr>
              <a:t>The Trojan War</a:t>
            </a:r>
          </a:p>
        </p:txBody>
      </p:sp>
      <p:sp>
        <p:nvSpPr>
          <p:cNvPr id="2051" name="Rectangle 5"/>
          <p:cNvSpPr>
            <a:spLocks noGrp="1" noChangeArrowheads="1"/>
          </p:cNvSpPr>
          <p:nvPr>
            <p:ph type="subTitle" idx="1"/>
          </p:nvPr>
        </p:nvSpPr>
        <p:spPr/>
        <p:txBody>
          <a:bodyPr/>
          <a:lstStyle/>
          <a:p>
            <a:pPr eaLnBrk="1" hangingPunct="1"/>
            <a:endParaRPr lang="en-US" altLang="en-US" smtClean="0"/>
          </a:p>
        </p:txBody>
      </p:sp>
      <p:pic>
        <p:nvPicPr>
          <p:cNvPr id="2052" name="Picture 6" descr="TrojanWarHeroes"/>
          <p:cNvPicPr>
            <a:picLocks noChangeAspect="1" noChangeArrowheads="1"/>
          </p:cNvPicPr>
          <p:nvPr/>
        </p:nvPicPr>
        <p:blipFill>
          <a:blip r:embed="rId2" cstate="print"/>
          <a:srcRect/>
          <a:stretch>
            <a:fillRect/>
          </a:stretch>
        </p:blipFill>
        <p:spPr bwMode="auto">
          <a:xfrm>
            <a:off x="0" y="1905000"/>
            <a:ext cx="9144000" cy="464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Click!"/>
          <p:cNvPicPr>
            <a:picLocks noChangeAspect="1" noChangeArrowheads="1"/>
          </p:cNvPicPr>
          <p:nvPr/>
        </p:nvPicPr>
        <p:blipFill>
          <a:blip r:embed="rId2" cstate="print"/>
          <a:srcRect/>
          <a:stretch>
            <a:fillRect/>
          </a:stretch>
        </p:blipFill>
        <p:spPr bwMode="auto">
          <a:xfrm>
            <a:off x="0" y="0"/>
            <a:ext cx="4991100" cy="6858000"/>
          </a:xfrm>
          <a:prstGeom prst="rect">
            <a:avLst/>
          </a:prstGeom>
          <a:noFill/>
          <a:ln w="9525">
            <a:noFill/>
            <a:miter lim="800000"/>
            <a:headEnd/>
            <a:tailEnd/>
          </a:ln>
        </p:spPr>
      </p:pic>
      <p:sp>
        <p:nvSpPr>
          <p:cNvPr id="11267" name="Rectangle 2"/>
          <p:cNvSpPr>
            <a:spLocks noGrp="1" noChangeArrowheads="1"/>
          </p:cNvSpPr>
          <p:nvPr>
            <p:ph type="title"/>
          </p:nvPr>
        </p:nvSpPr>
        <p:spPr>
          <a:xfrm>
            <a:off x="685800" y="0"/>
            <a:ext cx="3733800" cy="1143000"/>
          </a:xfrm>
          <a:solidFill>
            <a:schemeClr val="bg1"/>
          </a:solidFill>
        </p:spPr>
        <p:txBody>
          <a:bodyPr/>
          <a:lstStyle/>
          <a:p>
            <a:pPr eaLnBrk="1" hangingPunct="1"/>
            <a:r>
              <a:rPr lang="en-US" altLang="en-US" sz="3200" smtClean="0">
                <a:latin typeface="Kristen ITC" pitchFamily="66" charset="0"/>
              </a:rPr>
              <a:t>The Rage of Achilles</a:t>
            </a:r>
          </a:p>
        </p:txBody>
      </p:sp>
      <p:sp>
        <p:nvSpPr>
          <p:cNvPr id="11268" name="Rectangle 3"/>
          <p:cNvSpPr>
            <a:spLocks noGrp="1" noChangeArrowheads="1"/>
          </p:cNvSpPr>
          <p:nvPr>
            <p:ph type="body" idx="1"/>
          </p:nvPr>
        </p:nvSpPr>
        <p:spPr>
          <a:xfrm>
            <a:off x="4800600" y="0"/>
            <a:ext cx="4343400" cy="6858000"/>
          </a:xfrm>
        </p:spPr>
        <p:txBody>
          <a:bodyPr/>
          <a:lstStyle/>
          <a:p>
            <a:pPr eaLnBrk="1" hangingPunct="1">
              <a:buFontTx/>
              <a:buNone/>
            </a:pPr>
            <a:r>
              <a:rPr lang="en-US" altLang="en-US" sz="2000" b="1" smtClean="0">
                <a:latin typeface="Kristen ITC" pitchFamily="66" charset="0"/>
              </a:rPr>
              <a:t>The battle raged for 9 years and reached a turning point thanks to the macho tendencies of the Greeks. Back then, after killing the men, women were taken as property.  Agamemnon (remember him – the brother of Helen’s husband and king of the Greeks) had taken the daughter of a priest of Apollo as a prize of war. This angered Apollo and made him side with the Trojans.  Achilles, enraged at Agamemon’s selfishness, convinced the Greeks that Agamemnon should give up his prize.  Agamemnon then took Achilles’ trophy girl in retaliation. Achilles refused to fight any more with the Greeks.  Silly macho boys!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zeusbust250400"/>
          <p:cNvPicPr>
            <a:picLocks noChangeAspect="1" noChangeArrowheads="1"/>
          </p:cNvPicPr>
          <p:nvPr/>
        </p:nvPicPr>
        <p:blipFill>
          <a:blip r:embed="rId2" cstate="print"/>
          <a:srcRect/>
          <a:stretch>
            <a:fillRect/>
          </a:stretch>
        </p:blipFill>
        <p:spPr bwMode="auto">
          <a:xfrm>
            <a:off x="155575" y="46038"/>
            <a:ext cx="2906713" cy="3306762"/>
          </a:xfrm>
          <a:prstGeom prst="rect">
            <a:avLst/>
          </a:prstGeom>
          <a:noFill/>
          <a:ln w="9525">
            <a:noFill/>
            <a:miter lim="800000"/>
            <a:headEnd/>
            <a:tailEnd/>
          </a:ln>
        </p:spPr>
      </p:pic>
      <p:sp>
        <p:nvSpPr>
          <p:cNvPr id="12291" name="Rectangle 3"/>
          <p:cNvSpPr>
            <a:spLocks noGrp="1" noChangeArrowheads="1"/>
          </p:cNvSpPr>
          <p:nvPr>
            <p:ph type="body" idx="1"/>
          </p:nvPr>
        </p:nvSpPr>
        <p:spPr>
          <a:xfrm>
            <a:off x="457200" y="152400"/>
            <a:ext cx="8686800" cy="6477000"/>
          </a:xfrm>
        </p:spPr>
        <p:txBody>
          <a:bodyPr/>
          <a:lstStyle/>
          <a:p>
            <a:pPr eaLnBrk="1" hangingPunct="1">
              <a:lnSpc>
                <a:spcPct val="90000"/>
              </a:lnSpc>
              <a:buFontTx/>
              <a:buNone/>
            </a:pPr>
            <a:r>
              <a:rPr lang="en-US" altLang="en-US" smtClean="0"/>
              <a:t>				</a:t>
            </a:r>
            <a:r>
              <a:rPr lang="en-US" altLang="en-US" sz="2400" b="1" smtClean="0">
                <a:latin typeface="Kristen ITC" pitchFamily="66" charset="0"/>
              </a:rPr>
              <a:t>To make things MORE complicated, </a:t>
            </a:r>
          </a:p>
          <a:p>
            <a:pPr eaLnBrk="1" hangingPunct="1">
              <a:lnSpc>
                <a:spcPct val="90000"/>
              </a:lnSpc>
              <a:buFontTx/>
              <a:buNone/>
            </a:pPr>
            <a:r>
              <a:rPr lang="en-US" altLang="en-US" sz="2400" b="1" smtClean="0">
                <a:latin typeface="Kristen ITC" pitchFamily="66" charset="0"/>
              </a:rPr>
              <a:t>				other gods and goddesses got</a:t>
            </a:r>
          </a:p>
          <a:p>
            <a:pPr eaLnBrk="1" hangingPunct="1">
              <a:lnSpc>
                <a:spcPct val="90000"/>
              </a:lnSpc>
              <a:buFontTx/>
              <a:buNone/>
            </a:pPr>
            <a:r>
              <a:rPr lang="en-US" altLang="en-US" sz="2400" b="1" smtClean="0">
                <a:latin typeface="Kristen ITC" pitchFamily="66" charset="0"/>
              </a:rPr>
              <a:t>				involved in the conflict.  For example:</a:t>
            </a:r>
          </a:p>
          <a:p>
            <a:pPr eaLnBrk="1" hangingPunct="1">
              <a:lnSpc>
                <a:spcPct val="90000"/>
              </a:lnSpc>
              <a:buFontTx/>
              <a:buNone/>
            </a:pPr>
            <a:r>
              <a:rPr lang="en-US" altLang="en-US" sz="2400" b="1" smtClean="0">
                <a:latin typeface="Kristen ITC" pitchFamily="66" charset="0"/>
              </a:rPr>
              <a:t>				-Hera &amp; Athena wanted Troy</a:t>
            </a:r>
          </a:p>
          <a:p>
            <a:pPr eaLnBrk="1" hangingPunct="1">
              <a:lnSpc>
                <a:spcPct val="90000"/>
              </a:lnSpc>
              <a:buFontTx/>
              <a:buNone/>
            </a:pPr>
            <a:r>
              <a:rPr lang="en-US" altLang="en-US" sz="2400" b="1" smtClean="0">
                <a:latin typeface="Kristen ITC" pitchFamily="66" charset="0"/>
              </a:rPr>
              <a:t>					destroyed in retaliation for </a:t>
            </a:r>
          </a:p>
          <a:p>
            <a:pPr eaLnBrk="1" hangingPunct="1">
              <a:lnSpc>
                <a:spcPct val="90000"/>
              </a:lnSpc>
              <a:buFontTx/>
              <a:buNone/>
            </a:pPr>
            <a:r>
              <a:rPr lang="en-US" altLang="en-US" sz="2400" b="1" smtClean="0">
                <a:latin typeface="Kristen ITC" pitchFamily="66" charset="0"/>
              </a:rPr>
              <a:t>					losing the golden apple </a:t>
            </a:r>
          </a:p>
          <a:p>
            <a:pPr eaLnBrk="1" hangingPunct="1">
              <a:lnSpc>
                <a:spcPct val="90000"/>
              </a:lnSpc>
              <a:buFontTx/>
              <a:buNone/>
            </a:pPr>
            <a:r>
              <a:rPr lang="en-US" altLang="en-US" sz="2400" b="1" smtClean="0">
                <a:latin typeface="Kristen ITC" pitchFamily="66" charset="0"/>
              </a:rPr>
              <a:t>				-Poseidon also sided with the Greeks 				since they were great sailors</a:t>
            </a:r>
          </a:p>
          <a:p>
            <a:pPr eaLnBrk="1" hangingPunct="1">
              <a:lnSpc>
                <a:spcPct val="90000"/>
              </a:lnSpc>
              <a:buFontTx/>
              <a:buNone/>
            </a:pPr>
            <a:endParaRPr lang="en-US" altLang="en-US" sz="2400" b="1" smtClean="0">
              <a:latin typeface="Kristen ITC" pitchFamily="66" charset="0"/>
            </a:endParaRPr>
          </a:p>
          <a:p>
            <a:pPr eaLnBrk="1" hangingPunct="1">
              <a:lnSpc>
                <a:spcPct val="90000"/>
              </a:lnSpc>
              <a:buFontTx/>
              <a:buNone/>
            </a:pPr>
            <a:r>
              <a:rPr lang="en-US" altLang="en-US" sz="2400" b="1" smtClean="0">
                <a:latin typeface="Kristen ITC" pitchFamily="66" charset="0"/>
              </a:rPr>
              <a:t>-Aphrodite, logically, sided with Paris and the Trojans since she had won the golden apple.</a:t>
            </a:r>
          </a:p>
          <a:p>
            <a:pPr eaLnBrk="1" hangingPunct="1">
              <a:lnSpc>
                <a:spcPct val="90000"/>
              </a:lnSpc>
              <a:buFontTx/>
              <a:buChar char="-"/>
            </a:pPr>
            <a:r>
              <a:rPr lang="en-US" altLang="en-US" sz="2400" b="1" smtClean="0">
                <a:latin typeface="Kristen ITC" pitchFamily="66" charset="0"/>
              </a:rPr>
              <a:t>Artemis and Ares were attached to Apollo and Aphrodite in all things, so they preferred Troy.</a:t>
            </a:r>
          </a:p>
          <a:p>
            <a:pPr eaLnBrk="1" hangingPunct="1">
              <a:lnSpc>
                <a:spcPct val="90000"/>
              </a:lnSpc>
              <a:buFontTx/>
              <a:buChar char="-"/>
            </a:pPr>
            <a:r>
              <a:rPr lang="en-US" altLang="en-US" sz="2400" b="1" smtClean="0">
                <a:latin typeface="Kristen ITC" pitchFamily="66" charset="0"/>
              </a:rPr>
              <a:t>Zeus, of course, had to hear all this whining and bickering and try to decide what to do.</a:t>
            </a:r>
          </a:p>
          <a:p>
            <a:pPr eaLnBrk="1" hangingPunct="1">
              <a:lnSpc>
                <a:spcPct val="90000"/>
              </a:lnSpc>
              <a:buFontTx/>
              <a:buNone/>
            </a:pPr>
            <a:endParaRPr lang="en-US" altLang="en-US"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Grp="1" noChangeArrowheads="1"/>
          </p:cNvSpPr>
          <p:nvPr>
            <p:ph sz="half" idx="2"/>
          </p:nvPr>
        </p:nvSpPr>
        <p:spPr/>
        <p:txBody>
          <a:bodyPr/>
          <a:lstStyle/>
          <a:p>
            <a:pPr eaLnBrk="1" hangingPunct="1"/>
            <a:endParaRPr lang="en-US" altLang="en-US" smtClean="0"/>
          </a:p>
        </p:txBody>
      </p:sp>
      <p:pic>
        <p:nvPicPr>
          <p:cNvPr id="13315" name="Picture 12" descr="Olympians"/>
          <p:cNvPicPr>
            <a:picLocks noChangeAspect="1" noChangeArrowheads="1"/>
          </p:cNvPicPr>
          <p:nvPr>
            <p:ph sz="half" idx="1"/>
          </p:nvPr>
        </p:nvPicPr>
        <p:blipFill>
          <a:blip r:embed="rId2" cstate="print"/>
          <a:srcRect/>
          <a:stretch>
            <a:fillRect/>
          </a:stretch>
        </p:blipFill>
        <p:spPr>
          <a:xfrm>
            <a:off x="152400" y="1046163"/>
            <a:ext cx="8763000" cy="5811837"/>
          </a:xfrm>
          <a:noFill/>
        </p:spPr>
      </p:pic>
      <p:sp>
        <p:nvSpPr>
          <p:cNvPr id="13316" name="Rectangle 8"/>
          <p:cNvSpPr>
            <a:spLocks noGrp="1" noChangeArrowheads="1"/>
          </p:cNvSpPr>
          <p:nvPr>
            <p:ph type="title"/>
          </p:nvPr>
        </p:nvSpPr>
        <p:spPr>
          <a:xfrm>
            <a:off x="152400" y="0"/>
            <a:ext cx="8991600" cy="1143000"/>
          </a:xfrm>
          <a:solidFill>
            <a:schemeClr val="bg1"/>
          </a:solidFill>
        </p:spPr>
        <p:txBody>
          <a:bodyPr/>
          <a:lstStyle/>
          <a:p>
            <a:pPr eaLnBrk="1" hangingPunct="1"/>
            <a:r>
              <a:rPr lang="en-US" altLang="en-US" sz="2000" b="1" smtClean="0">
                <a:latin typeface="Kristen ITC" pitchFamily="66" charset="0"/>
              </a:rPr>
              <a:t>Remember that Achilles had been disrespected by the Greeks, so his mom turned against the Greeks and wanted them to lose.  She was very beautiful and convinced Zeus, who really liked the Greeks, to side with the Trojans instead.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3352800"/>
          </a:xfrm>
        </p:spPr>
        <p:txBody>
          <a:bodyPr/>
          <a:lstStyle/>
          <a:p>
            <a:pPr eaLnBrk="1" hangingPunct="1"/>
            <a:r>
              <a:rPr lang="en-US" altLang="en-US" sz="2000" b="1" smtClean="0">
                <a:latin typeface="Kristen ITC" pitchFamily="66" charset="0"/>
              </a:rPr>
              <a:t>For awhile, things went badly for the Greeks.  Achilles refused to fight since the Greeks had taken his girl and dishonored him, and Zeus was working to help the Trojans in order to please Achilles’ hot mama. Hector, meanwhile, slaughtered Greeks left and right on behalf of Troy. Achilles’ best friend Patroclus could not stand to see the Greeks dying, and he borrowed Achilles’ armor to join the battle. He fought bravely until he came face-to-face with Hector, who fatally wounded Patroclus and took Achilles’ armor from the body.</a:t>
            </a:r>
            <a:br>
              <a:rPr lang="en-US" altLang="en-US" sz="2000" b="1" smtClean="0">
                <a:latin typeface="Kristen ITC" pitchFamily="66" charset="0"/>
              </a:rPr>
            </a:br>
            <a:r>
              <a:rPr lang="en-US" altLang="en-US" sz="2000" b="1" smtClean="0">
                <a:latin typeface="Kristen ITC" pitchFamily="66" charset="0"/>
              </a:rPr>
              <a:t>(P.S. In the meantime, Menelaus, Helen’s husband fought Paris and was winning until Aphrodite saved Paris.  (that wimp)  The war SHOULD have ended, but everyone just kept on fighting.  Silly macho boys…)</a:t>
            </a:r>
          </a:p>
        </p:txBody>
      </p:sp>
      <p:pic>
        <p:nvPicPr>
          <p:cNvPr id="14339" name="Picture 5" descr="aftermath6024"/>
          <p:cNvPicPr>
            <a:picLocks noChangeAspect="1" noChangeArrowheads="1"/>
          </p:cNvPicPr>
          <p:nvPr/>
        </p:nvPicPr>
        <p:blipFill>
          <a:blip r:embed="rId2" cstate="print"/>
          <a:srcRect/>
          <a:stretch>
            <a:fillRect/>
          </a:stretch>
        </p:blipFill>
        <p:spPr bwMode="auto">
          <a:xfrm>
            <a:off x="685800" y="3352800"/>
            <a:ext cx="7772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43400" y="304800"/>
            <a:ext cx="4343400" cy="6324600"/>
          </a:xfrm>
        </p:spPr>
        <p:txBody>
          <a:bodyPr/>
          <a:lstStyle/>
          <a:p>
            <a:pPr eaLnBrk="1" hangingPunct="1"/>
            <a:r>
              <a:rPr lang="en-US" altLang="en-US" sz="2000" b="1" smtClean="0">
                <a:latin typeface="Kristen ITC" pitchFamily="66" charset="0"/>
              </a:rPr>
              <a:t>When Achilles heard that Hector had killed his best friend, he became enraged.  He was ready to fight again – not to help the Greeks, but to avenge his friend’s death.  Slashing his way through the Trojans with his sword, he found Hector and killed him.  Although Hector tried to make an agreement with Achilles that they would return the loser’s body to his family &amp; friends, Achilles refused because he was still furious about his friend’s death, and instead he dragged Hector’s body disgracefully around the walls of Troy.</a:t>
            </a:r>
          </a:p>
        </p:txBody>
      </p:sp>
      <p:pic>
        <p:nvPicPr>
          <p:cNvPr id="15363" name="Picture 5" descr="iliad39">
            <a:hlinkClick r:id="rId2"/>
          </p:cNvPr>
          <p:cNvPicPr>
            <a:picLocks noChangeAspect="1" noChangeArrowheads="1"/>
          </p:cNvPicPr>
          <p:nvPr>
            <p:ph idx="1"/>
          </p:nvPr>
        </p:nvPicPr>
        <p:blipFill>
          <a:blip r:embed="rId3" cstate="print"/>
          <a:srcRect/>
          <a:stretch>
            <a:fillRect/>
          </a:stretch>
        </p:blipFill>
        <p:spPr>
          <a:xfrm>
            <a:off x="193675" y="457200"/>
            <a:ext cx="4214813" cy="5867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2163762"/>
          </a:xfrm>
        </p:spPr>
        <p:txBody>
          <a:bodyPr/>
          <a:lstStyle/>
          <a:p>
            <a:pPr eaLnBrk="1" hangingPunct="1"/>
            <a:r>
              <a:rPr lang="en-US" altLang="en-US" sz="2000" b="1" smtClean="0">
                <a:latin typeface="Kristen ITC" pitchFamily="66" charset="0"/>
              </a:rPr>
              <a:t>Achilles was pretty darned proud of himself until Hector’s father came and begged for his son’s body.  Then Achilles felt guilty, he gave the body back, and all fighting stopped while the Trojans properly mourned great Hector’s death. With great Hector vanquished, Achilles knew he was destined to die soon, as his mother had always warned him.</a:t>
            </a:r>
          </a:p>
        </p:txBody>
      </p:sp>
      <p:pic>
        <p:nvPicPr>
          <p:cNvPr id="16387" name="Picture 5" descr="&quot;King Priam Begging Achilles for the Return of Hector's Body, 1824&quot; Giclee Print">
            <a:hlinkClick r:id="rId2"/>
          </p:cNvPr>
          <p:cNvPicPr>
            <a:picLocks noChangeAspect="1" noChangeArrowheads="1"/>
          </p:cNvPicPr>
          <p:nvPr/>
        </p:nvPicPr>
        <p:blipFill>
          <a:blip r:embed="rId3" cstate="print"/>
          <a:srcRect/>
          <a:stretch>
            <a:fillRect/>
          </a:stretch>
        </p:blipFill>
        <p:spPr bwMode="auto">
          <a:xfrm>
            <a:off x="1066800" y="2349500"/>
            <a:ext cx="7086600"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1447800" y="5410200"/>
            <a:ext cx="8229600" cy="1143000"/>
          </a:xfrm>
          <a:noFill/>
        </p:spPr>
        <p:txBody>
          <a:bodyPr/>
          <a:lstStyle/>
          <a:p>
            <a:pPr eaLnBrk="1" hangingPunct="1"/>
            <a:r>
              <a:rPr lang="en-US" altLang="en-US" sz="2000" b="1" smtClean="0">
                <a:latin typeface="Kristen ITC" pitchFamily="66" charset="0"/>
              </a:rPr>
              <a:t>Today, when we refer to someone’s “Achilles’ heel”, it is</a:t>
            </a:r>
            <a:br>
              <a:rPr lang="en-US" altLang="en-US" sz="2000" b="1" smtClean="0">
                <a:latin typeface="Kristen ITC" pitchFamily="66" charset="0"/>
              </a:rPr>
            </a:br>
            <a:r>
              <a:rPr lang="en-US" altLang="en-US" sz="2000" b="1" smtClean="0">
                <a:latin typeface="Kristen ITC" pitchFamily="66" charset="0"/>
              </a:rPr>
              <a:t>a reference to his or her greatest weakness.</a:t>
            </a:r>
          </a:p>
        </p:txBody>
      </p:sp>
      <p:sp>
        <p:nvSpPr>
          <p:cNvPr id="17411" name="Rectangle 3"/>
          <p:cNvSpPr>
            <a:spLocks noGrp="1" noChangeArrowheads="1"/>
          </p:cNvSpPr>
          <p:nvPr>
            <p:ph type="body" sz="half" idx="1"/>
          </p:nvPr>
        </p:nvSpPr>
        <p:spPr>
          <a:xfrm>
            <a:off x="0" y="533400"/>
            <a:ext cx="4495800" cy="6477000"/>
          </a:xfrm>
        </p:spPr>
        <p:txBody>
          <a:bodyPr/>
          <a:lstStyle/>
          <a:p>
            <a:pPr eaLnBrk="1" hangingPunct="1">
              <a:buFontTx/>
              <a:buNone/>
            </a:pPr>
            <a:r>
              <a:rPr lang="en-US" altLang="en-US" sz="2000" b="1" smtClean="0">
                <a:latin typeface="Kristen ITC" pitchFamily="66" charset="0"/>
              </a:rPr>
              <a:t>Ironically, Paris the wimp caused great Achilles’ death…but only because Aphrodite kept saving him during battle, because Apollo guided the deadly arrow, and because Achilles had one great weakness.  As a child, his mother had dipped him in the River Styx to make him invincible.  Unfortunately, her hand covered one small part of him…his heel.  That is where Apollo guided the deadly arrow shot by Paris, killing Achilles instantly.  </a:t>
            </a:r>
          </a:p>
        </p:txBody>
      </p:sp>
      <p:pic>
        <p:nvPicPr>
          <p:cNvPr id="17412" name="Picture 4" descr="thetis dipping achilles"/>
          <p:cNvPicPr>
            <a:picLocks noChangeAspect="1" noChangeArrowheads="1"/>
          </p:cNvPicPr>
          <p:nvPr>
            <p:ph sz="quarter" idx="2"/>
          </p:nvPr>
        </p:nvPicPr>
        <p:blipFill>
          <a:blip r:embed="rId2" cstate="print"/>
          <a:srcRect/>
          <a:stretch>
            <a:fillRect/>
          </a:stretch>
        </p:blipFill>
        <p:spPr>
          <a:xfrm>
            <a:off x="4495800" y="0"/>
            <a:ext cx="4386263" cy="5334000"/>
          </a:xfrm>
          <a:noFill/>
        </p:spPr>
      </p:pic>
      <p:pic>
        <p:nvPicPr>
          <p:cNvPr id="17413" name="Picture 7" descr="achilles tendon"/>
          <p:cNvPicPr>
            <a:picLocks noChangeAspect="1" noChangeArrowheads="1"/>
          </p:cNvPicPr>
          <p:nvPr>
            <p:ph sz="quarter" idx="3"/>
          </p:nvPr>
        </p:nvPicPr>
        <p:blipFill>
          <a:blip r:embed="rId3" cstate="print"/>
          <a:srcRect/>
          <a:stretch>
            <a:fillRect/>
          </a:stretch>
        </p:blipFill>
        <p:spPr>
          <a:xfrm>
            <a:off x="0" y="5330825"/>
            <a:ext cx="2057400" cy="152717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trojanhorse3"/>
          <p:cNvPicPr>
            <a:picLocks noChangeAspect="1" noChangeArrowheads="1"/>
          </p:cNvPicPr>
          <p:nvPr>
            <p:ph idx="1"/>
          </p:nvPr>
        </p:nvPicPr>
        <p:blipFill>
          <a:blip r:embed="rId2" cstate="print"/>
          <a:srcRect/>
          <a:stretch>
            <a:fillRect/>
          </a:stretch>
        </p:blipFill>
        <p:spPr>
          <a:xfrm>
            <a:off x="914400" y="1752600"/>
            <a:ext cx="7315200" cy="4856163"/>
          </a:xfrm>
          <a:noFill/>
        </p:spPr>
      </p:pic>
      <p:sp>
        <p:nvSpPr>
          <p:cNvPr id="18435" name="Text Box 9"/>
          <p:cNvSpPr txBox="1">
            <a:spLocks noChangeArrowheads="1"/>
          </p:cNvSpPr>
          <p:nvPr/>
        </p:nvSpPr>
        <p:spPr bwMode="auto">
          <a:xfrm>
            <a:off x="228600" y="304800"/>
            <a:ext cx="8610600" cy="1373188"/>
          </a:xfrm>
          <a:prstGeom prst="rect">
            <a:avLst/>
          </a:prstGeom>
          <a:noFill/>
          <a:ln w="9525">
            <a:noFill/>
            <a:miter lim="800000"/>
            <a:headEnd/>
            <a:tailEnd/>
          </a:ln>
        </p:spPr>
        <p:txBody>
          <a:bodyPr>
            <a:spAutoFit/>
          </a:bodyPr>
          <a:lstStyle/>
          <a:p>
            <a:pPr algn="ctr">
              <a:spcBef>
                <a:spcPct val="50000"/>
              </a:spcBef>
            </a:pPr>
            <a:r>
              <a:rPr lang="en-US" altLang="en-US" sz="2800"/>
              <a:t>The Greeks almost gave up hope after Achilles’ death, but shrewd Odysseus came up with the final daring plan to earn victory.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962400" y="0"/>
            <a:ext cx="4724400" cy="6705600"/>
          </a:xfrm>
        </p:spPr>
        <p:txBody>
          <a:bodyPr/>
          <a:lstStyle/>
          <a:p>
            <a:pPr eaLnBrk="1" hangingPunct="1">
              <a:buFontTx/>
              <a:buNone/>
            </a:pPr>
            <a:r>
              <a:rPr lang="en-US" altLang="en-US" sz="2000" b="1" smtClean="0">
                <a:latin typeface="Kristen ITC" pitchFamily="66" charset="0"/>
              </a:rPr>
              <a:t>The Greeks knew they had to get within the walls of Troy, so they came up with a tricky plan.</a:t>
            </a:r>
          </a:p>
          <a:p>
            <a:pPr eaLnBrk="1" hangingPunct="1">
              <a:buFontTx/>
              <a:buNone/>
            </a:pPr>
            <a:r>
              <a:rPr lang="en-US" altLang="en-US" sz="2000" b="1" smtClean="0">
                <a:latin typeface="Kristen ITC" pitchFamily="66" charset="0"/>
              </a:rPr>
              <a:t>They created a huge wooden horse that would appear to be a gift of surrender to the gods.  </a:t>
            </a:r>
          </a:p>
          <a:p>
            <a:pPr eaLnBrk="1" hangingPunct="1">
              <a:buFontTx/>
              <a:buNone/>
            </a:pPr>
            <a:r>
              <a:rPr lang="en-US" altLang="en-US" sz="2000" b="1" smtClean="0">
                <a:latin typeface="Kristen ITC" pitchFamily="66" charset="0"/>
              </a:rPr>
              <a:t>They moved their boats to make it look as though they had left.  </a:t>
            </a:r>
          </a:p>
          <a:p>
            <a:pPr eaLnBrk="1" hangingPunct="1">
              <a:buFontTx/>
              <a:buNone/>
            </a:pPr>
            <a:r>
              <a:rPr lang="en-US" altLang="en-US" sz="2000" b="1" smtClean="0">
                <a:latin typeface="Kristen ITC" pitchFamily="66" charset="0"/>
              </a:rPr>
              <a:t>They left one guy behind to act as a deserter and to explain that the horse was an offering.</a:t>
            </a:r>
          </a:p>
          <a:p>
            <a:pPr eaLnBrk="1" hangingPunct="1">
              <a:buFontTx/>
              <a:buNone/>
            </a:pPr>
            <a:r>
              <a:rPr lang="en-US" altLang="en-US" sz="2000" b="1" smtClean="0">
                <a:latin typeface="Kristen ITC" pitchFamily="66" charset="0"/>
              </a:rPr>
              <a:t>The horse was taken inside the walls by the unsuspecting Trojans. </a:t>
            </a:r>
          </a:p>
          <a:p>
            <a:pPr eaLnBrk="1" hangingPunct="1">
              <a:buFontTx/>
              <a:buNone/>
            </a:pPr>
            <a:r>
              <a:rPr lang="en-US" altLang="en-US" sz="2000" b="1" smtClean="0">
                <a:latin typeface="Kristen ITC" pitchFamily="66" charset="0"/>
              </a:rPr>
              <a:t>That night, the Greeks, who had been hiding in the hollow horse, climbed out and attacked the Trojans, who were now drunk from partying.</a:t>
            </a:r>
          </a:p>
          <a:p>
            <a:pPr eaLnBrk="1" hangingPunct="1">
              <a:buFontTx/>
              <a:buNone/>
            </a:pPr>
            <a:r>
              <a:rPr lang="en-US" altLang="en-US" sz="2000" b="1" smtClean="0">
                <a:latin typeface="Kristen ITC" pitchFamily="66" charset="0"/>
              </a:rPr>
              <a:t>Troy was burned to the ground, and the Greeks won the LONG war.</a:t>
            </a:r>
          </a:p>
        </p:txBody>
      </p:sp>
      <p:pic>
        <p:nvPicPr>
          <p:cNvPr id="19459" name="Picture 5" descr="troy13">
            <a:hlinkClick r:id="rId2"/>
          </p:cNvPr>
          <p:cNvPicPr>
            <a:picLocks noChangeAspect="1" noChangeArrowheads="1"/>
          </p:cNvPicPr>
          <p:nvPr/>
        </p:nvPicPr>
        <p:blipFill>
          <a:blip r:embed="rId3" cstate="print"/>
          <a:srcRect/>
          <a:stretch>
            <a:fillRect/>
          </a:stretch>
        </p:blipFill>
        <p:spPr bwMode="auto">
          <a:xfrm>
            <a:off x="-228600" y="0"/>
            <a:ext cx="4214813" cy="6811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Grp="1" noChangeArrowheads="1"/>
          </p:cNvSpPr>
          <p:nvPr>
            <p:ph type="title" sz="quarter"/>
          </p:nvPr>
        </p:nvSpPr>
        <p:spPr>
          <a:xfrm>
            <a:off x="4038600" y="274638"/>
            <a:ext cx="4648200" cy="6354762"/>
          </a:xfrm>
        </p:spPr>
        <p:txBody>
          <a:bodyPr/>
          <a:lstStyle/>
          <a:p>
            <a:pPr eaLnBrk="1" hangingPunct="1"/>
            <a:r>
              <a:rPr lang="en-US" altLang="en-US" sz="2400" smtClean="0">
                <a:latin typeface="Kristen ITC" pitchFamily="66" charset="0"/>
              </a:rPr>
              <a:t>But that’s only the end of the war story!  The journey is yet to begin!  Of the 1000 ships that journeyed to Troy, only 100 were left. Odysseus was now a hero, but he still longed for home, and he and the remaining men immediately set sail.  Unfortunately, they forgot to thank the gods for their victory, and their trouble begins anew.  THAT is the story </a:t>
            </a:r>
            <a:r>
              <a:rPr lang="en-US" altLang="en-US" sz="2400" i="1" smtClean="0">
                <a:latin typeface="Kristen ITC" pitchFamily="66" charset="0"/>
              </a:rPr>
              <a:t>of…THE ODYSSEY</a:t>
            </a:r>
            <a:r>
              <a:rPr lang="en-US" altLang="en-US" sz="2400" smtClean="0">
                <a:latin typeface="Kristen ITC" pitchFamily="66" charset="0"/>
              </a:rPr>
              <a:t>!</a:t>
            </a:r>
          </a:p>
        </p:txBody>
      </p:sp>
      <p:pic>
        <p:nvPicPr>
          <p:cNvPr id="20483" name="Picture 4" descr="calypso's island"/>
          <p:cNvPicPr>
            <a:picLocks noChangeAspect="1" noChangeArrowheads="1"/>
          </p:cNvPicPr>
          <p:nvPr>
            <p:ph sz="quarter" idx="1"/>
          </p:nvPr>
        </p:nvPicPr>
        <p:blipFill>
          <a:blip r:embed="rId2" cstate="print"/>
          <a:srcRect/>
          <a:stretch>
            <a:fillRect/>
          </a:stretch>
        </p:blipFill>
        <p:spPr>
          <a:xfrm>
            <a:off x="0" y="533400"/>
            <a:ext cx="3581400" cy="2681288"/>
          </a:xfrm>
          <a:noFill/>
        </p:spPr>
      </p:pic>
      <p:pic>
        <p:nvPicPr>
          <p:cNvPr id="20484" name="Picture 7" descr="charybdis"/>
          <p:cNvPicPr>
            <a:picLocks noChangeAspect="1" noChangeArrowheads="1"/>
          </p:cNvPicPr>
          <p:nvPr>
            <p:ph sz="quarter" idx="2"/>
          </p:nvPr>
        </p:nvPicPr>
        <p:blipFill>
          <a:blip r:embed="rId3" cstate="print"/>
          <a:srcRect/>
          <a:stretch>
            <a:fillRect/>
          </a:stretch>
        </p:blipFill>
        <p:spPr>
          <a:xfrm>
            <a:off x="228600" y="3629025"/>
            <a:ext cx="2895600" cy="28956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BBE0E3"/>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What is an “epic”?</a:t>
            </a:r>
          </a:p>
        </p:txBody>
      </p:sp>
      <p:sp>
        <p:nvSpPr>
          <p:cNvPr id="27651" name="Rectangle 3"/>
          <p:cNvSpPr>
            <a:spLocks noGrp="1" noChangeArrowheads="1"/>
          </p:cNvSpPr>
          <p:nvPr>
            <p:ph type="body" idx="1"/>
          </p:nvPr>
        </p:nvSpPr>
        <p:spPr>
          <a:xfrm>
            <a:off x="457200" y="1447800"/>
            <a:ext cx="8229600" cy="4953000"/>
          </a:xfrm>
          <a:noFill/>
        </p:spPr>
        <p:txBody>
          <a:bodyPr/>
          <a:lstStyle/>
          <a:p>
            <a:pPr eaLnBrk="1" hangingPunct="1">
              <a:lnSpc>
                <a:spcPct val="80000"/>
              </a:lnSpc>
            </a:pPr>
            <a:r>
              <a:rPr lang="en-US" altLang="en-US" sz="2800" smtClean="0"/>
              <a:t>An epic is a long </a:t>
            </a:r>
            <a:r>
              <a:rPr lang="en-US" altLang="en-US" sz="2800" i="1" smtClean="0">
                <a:solidFill>
                  <a:srgbClr val="FF3300"/>
                </a:solidFill>
              </a:rPr>
              <a:t>poem</a:t>
            </a:r>
            <a:r>
              <a:rPr lang="en-US" altLang="en-US" sz="2800" smtClean="0">
                <a:solidFill>
                  <a:srgbClr val="FF3300"/>
                </a:solidFill>
              </a:rPr>
              <a:t> </a:t>
            </a:r>
            <a:r>
              <a:rPr lang="en-US" altLang="en-US" sz="2800" smtClean="0"/>
              <a:t>which tells a story involving </a:t>
            </a:r>
            <a:r>
              <a:rPr lang="en-US" altLang="en-US" sz="2800" i="1" smtClean="0">
                <a:solidFill>
                  <a:srgbClr val="FF3300"/>
                </a:solidFill>
              </a:rPr>
              <a:t>supernatural influences &amp; heroic feats</a:t>
            </a:r>
            <a:r>
              <a:rPr lang="en-US" altLang="en-US" sz="2800" smtClean="0"/>
              <a:t>.</a:t>
            </a:r>
          </a:p>
          <a:p>
            <a:pPr eaLnBrk="1" hangingPunct="1">
              <a:lnSpc>
                <a:spcPct val="80000"/>
              </a:lnSpc>
            </a:pPr>
            <a:r>
              <a:rPr lang="en-US" altLang="en-US" sz="2800" smtClean="0"/>
              <a:t>Events from epics come from </a:t>
            </a:r>
            <a:r>
              <a:rPr lang="en-US" altLang="en-US" sz="2800" i="1" smtClean="0">
                <a:solidFill>
                  <a:srgbClr val="FF3300"/>
                </a:solidFill>
              </a:rPr>
              <a:t>stories</a:t>
            </a:r>
            <a:r>
              <a:rPr lang="en-US" altLang="en-US" sz="2800" smtClean="0"/>
              <a:t> that have been passed down; they are not based on </a:t>
            </a:r>
            <a:r>
              <a:rPr lang="en-US" altLang="en-US" sz="2800" i="1" smtClean="0">
                <a:solidFill>
                  <a:srgbClr val="FF3300"/>
                </a:solidFill>
              </a:rPr>
              <a:t>historical</a:t>
            </a:r>
            <a:r>
              <a:rPr lang="en-US" altLang="en-US" sz="2800" smtClean="0"/>
              <a:t> fact</a:t>
            </a:r>
          </a:p>
          <a:p>
            <a:pPr eaLnBrk="1" hangingPunct="1">
              <a:lnSpc>
                <a:spcPct val="80000"/>
              </a:lnSpc>
            </a:pPr>
            <a:r>
              <a:rPr lang="en-US" altLang="en-US" sz="2800" smtClean="0"/>
              <a:t>Typically, epics were shared </a:t>
            </a:r>
            <a:r>
              <a:rPr lang="en-US" altLang="en-US" sz="2800" i="1" smtClean="0">
                <a:solidFill>
                  <a:srgbClr val="FF3300"/>
                </a:solidFill>
              </a:rPr>
              <a:t>orally</a:t>
            </a:r>
            <a:r>
              <a:rPr lang="en-US" altLang="en-US" sz="2800" smtClean="0"/>
              <a:t> through </a:t>
            </a:r>
            <a:r>
              <a:rPr lang="en-US" altLang="en-US" sz="2800" i="1" smtClean="0">
                <a:solidFill>
                  <a:srgbClr val="FF3300"/>
                </a:solidFill>
              </a:rPr>
              <a:t>narration </a:t>
            </a:r>
            <a:r>
              <a:rPr lang="en-US" altLang="en-US" sz="2800" smtClean="0"/>
              <a:t>and </a:t>
            </a:r>
            <a:r>
              <a:rPr lang="en-US" altLang="en-US" sz="2800" i="1" smtClean="0">
                <a:solidFill>
                  <a:srgbClr val="FF3300"/>
                </a:solidFill>
              </a:rPr>
              <a:t>music</a:t>
            </a:r>
            <a:r>
              <a:rPr lang="en-US" altLang="en-US" sz="2800" smtClean="0"/>
              <a:t>.</a:t>
            </a:r>
          </a:p>
          <a:p>
            <a:pPr eaLnBrk="1" hangingPunct="1">
              <a:lnSpc>
                <a:spcPct val="80000"/>
              </a:lnSpc>
            </a:pPr>
            <a:r>
              <a:rPr lang="en-US" altLang="en-US" sz="2800" smtClean="0"/>
              <a:t>Epics cover a long span of </a:t>
            </a:r>
            <a:r>
              <a:rPr lang="en-US" altLang="en-US" sz="2800" i="1" smtClean="0">
                <a:solidFill>
                  <a:srgbClr val="FF3300"/>
                </a:solidFill>
              </a:rPr>
              <a:t>time</a:t>
            </a:r>
            <a:r>
              <a:rPr lang="en-US" altLang="en-US" sz="2800" smtClean="0"/>
              <a:t> and vast arrays of </a:t>
            </a:r>
            <a:r>
              <a:rPr lang="en-US" altLang="en-US" sz="2800" i="1" smtClean="0">
                <a:solidFill>
                  <a:srgbClr val="FF3300"/>
                </a:solidFill>
              </a:rPr>
              <a:t>locations</a:t>
            </a:r>
            <a:r>
              <a:rPr lang="en-US" altLang="en-US" sz="2800" smtClean="0"/>
              <a:t>.</a:t>
            </a:r>
          </a:p>
          <a:p>
            <a:pPr eaLnBrk="1" hangingPunct="1">
              <a:lnSpc>
                <a:spcPct val="80000"/>
              </a:lnSpc>
            </a:pPr>
            <a:r>
              <a:rPr lang="en-US" altLang="en-US" sz="2800" smtClean="0"/>
              <a:t>The purpose of the epic was to spread </a:t>
            </a:r>
            <a:r>
              <a:rPr lang="en-US" altLang="en-US" sz="2800" i="1" smtClean="0">
                <a:solidFill>
                  <a:srgbClr val="FF3300"/>
                </a:solidFill>
              </a:rPr>
              <a:t>beliefs</a:t>
            </a:r>
            <a:r>
              <a:rPr lang="en-US" altLang="en-US" sz="2800" smtClean="0"/>
              <a:t> and </a:t>
            </a:r>
            <a:r>
              <a:rPr lang="en-US" altLang="en-US" sz="2800" i="1" smtClean="0">
                <a:solidFill>
                  <a:srgbClr val="FF3300"/>
                </a:solidFill>
              </a:rPr>
              <a:t>values </a:t>
            </a:r>
            <a:r>
              <a:rPr lang="en-US" altLang="en-US" sz="2800" smtClean="0"/>
              <a:t>important to the culture of an area and its people.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Effect transition="in" filter="fade">
                                      <p:cBhvr>
                                        <p:cTn id="28" dur="500"/>
                                        <p:tgtEl>
                                          <p:spTgt spid="27651">
                                            <p:txEl>
                                              <p:pRg st="2" end="2"/>
                                            </p:txEl>
                                          </p:spTgt>
                                        </p:tgtEl>
                                      </p:cBhvr>
                                    </p:animEffect>
                                    <p:anim calcmode="lin" valueType="num">
                                      <p:cBhvr>
                                        <p:cTn id="2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651">
                                            <p:txEl>
                                              <p:pRg st="3" end="3"/>
                                            </p:txEl>
                                          </p:spTgt>
                                        </p:tgtEl>
                                        <p:attrNameLst>
                                          <p:attrName>style.visibility</p:attrName>
                                        </p:attrNameLst>
                                      </p:cBhvr>
                                      <p:to>
                                        <p:strVal val="visible"/>
                                      </p:to>
                                    </p:set>
                                    <p:animEffect transition="in" filter="fade">
                                      <p:cBhvr>
                                        <p:cTn id="35" dur="500"/>
                                        <p:tgtEl>
                                          <p:spTgt spid="27651">
                                            <p:txEl>
                                              <p:pRg st="3" end="3"/>
                                            </p:txEl>
                                          </p:spTgt>
                                        </p:tgtEl>
                                      </p:cBhvr>
                                    </p:animEffect>
                                    <p:anim calcmode="lin" valueType="num">
                                      <p:cBhvr>
                                        <p:cTn id="36"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76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7651">
                                            <p:txEl>
                                              <p:pRg st="4" end="4"/>
                                            </p:txEl>
                                          </p:spTgt>
                                        </p:tgtEl>
                                        <p:attrNameLst>
                                          <p:attrName>style.visibility</p:attrName>
                                        </p:attrNameLst>
                                      </p:cBhvr>
                                      <p:to>
                                        <p:strVal val="visible"/>
                                      </p:to>
                                    </p:set>
                                    <p:animEffect transition="in" filter="fade">
                                      <p:cBhvr>
                                        <p:cTn id="42" dur="500"/>
                                        <p:tgtEl>
                                          <p:spTgt spid="27651">
                                            <p:txEl>
                                              <p:pRg st="4" end="4"/>
                                            </p:txEl>
                                          </p:spTgt>
                                        </p:tgtEl>
                                      </p:cBhvr>
                                    </p:animEffect>
                                    <p:anim calcmode="lin" valueType="num">
                                      <p:cBhvr>
                                        <p:cTn id="43"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76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erid"/>
          <p:cNvPicPr>
            <a:picLocks noChangeAspect="1" noChangeArrowheads="1"/>
          </p:cNvPicPr>
          <p:nvPr/>
        </p:nvPicPr>
        <p:blipFill>
          <a:blip r:embed="rId2" cstate="print"/>
          <a:srcRect/>
          <a:stretch>
            <a:fillRect/>
          </a:stretch>
        </p:blipFill>
        <p:spPr bwMode="auto">
          <a:xfrm>
            <a:off x="228600" y="0"/>
            <a:ext cx="4579938" cy="6858000"/>
          </a:xfrm>
          <a:prstGeom prst="rect">
            <a:avLst/>
          </a:prstGeom>
          <a:noFill/>
          <a:ln w="9525">
            <a:noFill/>
            <a:miter lim="800000"/>
            <a:headEnd/>
            <a:tailEnd/>
          </a:ln>
        </p:spPr>
      </p:pic>
      <p:sp>
        <p:nvSpPr>
          <p:cNvPr id="4099" name="Text Box 6"/>
          <p:cNvSpPr txBox="1">
            <a:spLocks noChangeArrowheads="1"/>
          </p:cNvSpPr>
          <p:nvPr/>
        </p:nvSpPr>
        <p:spPr bwMode="auto">
          <a:xfrm>
            <a:off x="4876800" y="11113"/>
            <a:ext cx="4267200" cy="6846887"/>
          </a:xfrm>
          <a:prstGeom prst="rect">
            <a:avLst/>
          </a:prstGeom>
          <a:noFill/>
          <a:ln w="9525">
            <a:noFill/>
            <a:miter lim="800000"/>
            <a:headEnd/>
            <a:tailEnd/>
          </a:ln>
        </p:spPr>
        <p:txBody>
          <a:bodyPr>
            <a:spAutoFit/>
          </a:bodyPr>
          <a:lstStyle/>
          <a:p>
            <a:pPr algn="ctr">
              <a:spcBef>
                <a:spcPct val="50000"/>
              </a:spcBef>
            </a:pPr>
            <a:r>
              <a:rPr lang="en-US" altLang="en-US" b="1"/>
              <a:t>Eris, the Goddess of Discord, was not invited to a fancy wedding, so she threw an apple labeled “to the fairest” into the banquet hall, knowing it would begin a fight between the goddesses.</a:t>
            </a:r>
          </a:p>
          <a:p>
            <a:pPr algn="ctr">
              <a:spcBef>
                <a:spcPct val="50000"/>
              </a:spcBef>
            </a:pPr>
            <a:r>
              <a:rPr lang="en-US" altLang="en-US" b="1"/>
              <a:t>Zeus, unable to choose between Hera, Aphrodite, and Athena, chose Paris, the cowardly son of King Priam of Troy to settle the dispute. King Priam had been warned in a prophecy that his son would one day cause the downfall of Troy. (foreshadowing!)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5334000" y="0"/>
            <a:ext cx="3505200" cy="5751513"/>
          </a:xfrm>
          <a:prstGeom prst="rect">
            <a:avLst/>
          </a:prstGeom>
          <a:noFill/>
          <a:ln w="9525">
            <a:noFill/>
            <a:miter lim="800000"/>
            <a:headEnd/>
            <a:tailEnd/>
          </a:ln>
        </p:spPr>
        <p:txBody>
          <a:bodyPr>
            <a:spAutoFit/>
          </a:bodyPr>
          <a:lstStyle/>
          <a:p>
            <a:pPr algn="ctr">
              <a:spcBef>
                <a:spcPct val="50000"/>
              </a:spcBef>
            </a:pPr>
            <a:r>
              <a:rPr lang="en-US" altLang="en-US"/>
              <a:t>The goddesses offered various bribes to win Paris’ favor.  Hera promised him all the lands of Europe &amp; Asia, Athena promised to let him lead the Trojans in battle against the Greeks, and Aphrodite promised him the most beautiful woman in the world.  </a:t>
            </a:r>
          </a:p>
          <a:p>
            <a:pPr algn="ctr">
              <a:spcBef>
                <a:spcPct val="50000"/>
              </a:spcBef>
            </a:pPr>
            <a:r>
              <a:rPr lang="en-US" altLang="en-US"/>
              <a:t>What did he choose…</a:t>
            </a:r>
          </a:p>
        </p:txBody>
      </p:sp>
      <p:pic>
        <p:nvPicPr>
          <p:cNvPr id="5123" name="Picture 17" descr="paris"/>
          <p:cNvPicPr>
            <a:picLocks noChangeAspect="1" noChangeArrowheads="1"/>
          </p:cNvPicPr>
          <p:nvPr>
            <p:ph sz="half" idx="1"/>
          </p:nvPr>
        </p:nvPicPr>
        <p:blipFill>
          <a:blip r:embed="rId2" cstate="print"/>
          <a:srcRect/>
          <a:stretch>
            <a:fillRect/>
          </a:stretch>
        </p:blipFill>
        <p:spPr>
          <a:xfrm>
            <a:off x="334963" y="0"/>
            <a:ext cx="4556125" cy="68580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helenoftroy"/>
          <p:cNvPicPr>
            <a:picLocks noChangeAspect="1" noChangeArrowheads="1"/>
          </p:cNvPicPr>
          <p:nvPr>
            <p:ph sz="half" idx="2"/>
          </p:nvPr>
        </p:nvPicPr>
        <p:blipFill>
          <a:blip r:embed="rId2" cstate="print"/>
          <a:srcRect/>
          <a:stretch>
            <a:fillRect/>
          </a:stretch>
        </p:blipFill>
        <p:spPr>
          <a:xfrm>
            <a:off x="990600" y="0"/>
            <a:ext cx="3278188" cy="6858000"/>
          </a:xfrm>
          <a:noFill/>
        </p:spPr>
      </p:pic>
      <p:sp>
        <p:nvSpPr>
          <p:cNvPr id="6147" name="Text Box 12"/>
          <p:cNvSpPr txBox="1">
            <a:spLocks noChangeArrowheads="1"/>
          </p:cNvSpPr>
          <p:nvPr/>
        </p:nvSpPr>
        <p:spPr bwMode="auto">
          <a:xfrm>
            <a:off x="4724400" y="304800"/>
            <a:ext cx="4038600" cy="6070600"/>
          </a:xfrm>
          <a:prstGeom prst="rect">
            <a:avLst/>
          </a:prstGeom>
          <a:noFill/>
          <a:ln w="9525">
            <a:noFill/>
            <a:miter lim="800000"/>
            <a:headEnd/>
            <a:tailEnd/>
          </a:ln>
        </p:spPr>
        <p:txBody>
          <a:bodyPr>
            <a:spAutoFit/>
          </a:bodyPr>
          <a:lstStyle/>
          <a:p>
            <a:pPr algn="ctr">
              <a:spcBef>
                <a:spcPct val="50000"/>
              </a:spcBef>
            </a:pPr>
            <a:r>
              <a:rPr lang="en-US" altLang="en-US" sz="2800"/>
              <a:t>The hot girl, of course… Aphrodite got the golden apple and promised Paris Helen, the fairest woman in the world.  Unfortunately, Helen was already married to Menelaus, the King of Sparta and the brother of Agamemnon, the King of the Greeks.  This was NOT good…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2163762"/>
          </a:xfrm>
        </p:spPr>
        <p:txBody>
          <a:bodyPr/>
          <a:lstStyle/>
          <a:p>
            <a:pPr eaLnBrk="1" hangingPunct="1"/>
            <a:r>
              <a:rPr lang="en-US" altLang="en-US" sz="2000" b="1" smtClean="0">
                <a:latin typeface="Kristen ITC" pitchFamily="66" charset="0"/>
              </a:rPr>
              <a:t>Paris showed up as a guest of King Menelaus.  Greek custom is that guests are God-sent and that there is a sacred bond between guest and host..  Paris shredded that bond when he took Menelaus’ wife.  Versions of the story vary – sometimes she goes willingly  because Paris is so handsome; sometimes he forces her against her will.  Definitely changes your perspective on the whole story…</a:t>
            </a:r>
          </a:p>
        </p:txBody>
      </p:sp>
      <p:pic>
        <p:nvPicPr>
          <p:cNvPr id="7171" name="Picture 4" descr="helenabduction"/>
          <p:cNvPicPr>
            <a:picLocks noChangeAspect="1" noChangeArrowheads="1"/>
          </p:cNvPicPr>
          <p:nvPr>
            <p:ph type="body" idx="1"/>
          </p:nvPr>
        </p:nvPicPr>
        <p:blipFill>
          <a:blip r:embed="rId2" cstate="print"/>
          <a:srcRect/>
          <a:stretch>
            <a:fillRect/>
          </a:stretch>
        </p:blipFill>
        <p:spPr>
          <a:xfrm>
            <a:off x="762000" y="2616200"/>
            <a:ext cx="7556500" cy="42418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457200" y="0"/>
            <a:ext cx="8229600" cy="2590800"/>
          </a:xfrm>
        </p:spPr>
        <p:txBody>
          <a:bodyPr/>
          <a:lstStyle/>
          <a:p>
            <a:pPr eaLnBrk="1" hangingPunct="1"/>
            <a:r>
              <a:rPr lang="en-US" altLang="en-US" sz="2000" b="1" smtClean="0">
                <a:latin typeface="Kristen ITC" pitchFamily="66" charset="0"/>
              </a:rPr>
              <a:t>Helen is often referred to as the “face that launched 1,000 ships” because of the uprising her disappearance caused in Greece &amp; Sparta.  When she was single, her beauty brought forth many suitors who fought for her affections.  Her father wisely made them all promise that they would defend the one he chose for his daughter.  That’s why so many brave warriors rose up to help Menelaus get his precious wife back from Troy. (People kept their promises back then!)</a:t>
            </a:r>
          </a:p>
        </p:txBody>
      </p:sp>
      <p:pic>
        <p:nvPicPr>
          <p:cNvPr id="8195" name="Picture 8" descr="ship"/>
          <p:cNvPicPr>
            <a:picLocks noChangeAspect="1" noChangeArrowheads="1"/>
          </p:cNvPicPr>
          <p:nvPr>
            <p:ph idx="1"/>
          </p:nvPr>
        </p:nvPicPr>
        <p:blipFill>
          <a:blip r:embed="rId2" cstate="print"/>
          <a:srcRect/>
          <a:stretch>
            <a:fillRect/>
          </a:stretch>
        </p:blipFill>
        <p:spPr>
          <a:xfrm>
            <a:off x="533400" y="2743200"/>
            <a:ext cx="7772400" cy="41148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greeksoldier"/>
          <p:cNvPicPr>
            <a:picLocks noChangeAspect="1" noChangeArrowheads="1"/>
          </p:cNvPicPr>
          <p:nvPr>
            <p:ph idx="1"/>
          </p:nvPr>
        </p:nvPicPr>
        <p:blipFill>
          <a:blip r:embed="rId2" cstate="print"/>
          <a:srcRect/>
          <a:stretch>
            <a:fillRect/>
          </a:stretch>
        </p:blipFill>
        <p:spPr>
          <a:xfrm>
            <a:off x="0" y="0"/>
            <a:ext cx="3444875" cy="6858000"/>
          </a:xfrm>
          <a:noFill/>
        </p:spPr>
      </p:pic>
      <p:sp>
        <p:nvSpPr>
          <p:cNvPr id="9219" name="Text Box 9"/>
          <p:cNvSpPr txBox="1">
            <a:spLocks noChangeArrowheads="1"/>
          </p:cNvSpPr>
          <p:nvPr/>
        </p:nvSpPr>
        <p:spPr bwMode="auto">
          <a:xfrm>
            <a:off x="2743200" y="0"/>
            <a:ext cx="6400800" cy="6961188"/>
          </a:xfrm>
          <a:prstGeom prst="rect">
            <a:avLst/>
          </a:prstGeom>
          <a:noFill/>
          <a:ln w="9525">
            <a:noFill/>
            <a:miter lim="800000"/>
            <a:headEnd/>
            <a:tailEnd/>
          </a:ln>
        </p:spPr>
        <p:txBody>
          <a:bodyPr>
            <a:spAutoFit/>
          </a:bodyPr>
          <a:lstStyle/>
          <a:p>
            <a:pPr algn="ctr">
              <a:spcBef>
                <a:spcPct val="50000"/>
              </a:spcBef>
            </a:pPr>
            <a:r>
              <a:rPr lang="en-US" altLang="en-US" sz="2200" b="1"/>
              <a:t>The Greeks had many difficulties before they could even depart for Troy, including:</a:t>
            </a:r>
          </a:p>
          <a:p>
            <a:pPr lvl="1">
              <a:spcBef>
                <a:spcPct val="50000"/>
              </a:spcBef>
              <a:buFontTx/>
              <a:buChar char="•"/>
            </a:pPr>
            <a:r>
              <a:rPr lang="en-US" altLang="en-US" sz="2200" b="1"/>
              <a:t>The smartest of the Greeks, Odysseus, pretended to be insane to avoid leaving his family to fight a war. He pretended to be plowing his field with salt, but when the Greeks threw his baby son in front of the plow to test him, he caved in and agreed to go fight. </a:t>
            </a:r>
          </a:p>
          <a:p>
            <a:pPr lvl="1">
              <a:spcBef>
                <a:spcPct val="50000"/>
              </a:spcBef>
              <a:buFontTx/>
              <a:buChar char="•"/>
            </a:pPr>
            <a:r>
              <a:rPr lang="en-US" altLang="en-US" sz="2200" b="1"/>
              <a:t>Achilles was kept back by his mother who knew that he was destined to die at Troy, and she tried to disguise him as a GIRL, but the Greeks found him, and he was anxious to fight.</a:t>
            </a:r>
          </a:p>
          <a:p>
            <a:pPr lvl="1">
              <a:spcBef>
                <a:spcPct val="50000"/>
              </a:spcBef>
              <a:buFontTx/>
              <a:buChar char="•"/>
            </a:pPr>
            <a:r>
              <a:rPr lang="en-US" altLang="en-US" sz="2200" b="1"/>
              <a:t>Artemis was angry with the Greeks for killing a wild hare &amp; her young, so she calmed the winds and demanded the sacrifice of Agamemnon’s daughter Iphigenia.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90600"/>
            <a:ext cx="8229600" cy="1143000"/>
          </a:xfrm>
        </p:spPr>
        <p:txBody>
          <a:bodyPr/>
          <a:lstStyle/>
          <a:p>
            <a:pPr eaLnBrk="1" hangingPunct="1"/>
            <a:r>
              <a:rPr lang="en-US" altLang="en-US" sz="2000" b="1" smtClean="0">
                <a:latin typeface="Kristen ITC" pitchFamily="66" charset="0"/>
              </a:rPr>
              <a:t>Once the Greeks had sacrificed poor Iphigenia and convinced Achilles and Odysseus to join their ranks, they set sail, knowing they had a powerful force of soldiers.  The Trojans, however, had their own great heroes.  Paris may have been a coward, but his brothers, especially courageous Hector, known as the horse-tamer, were sure to fight bravely for the Trojan cause in order to defend their honor and that of their wimpy brother.</a:t>
            </a:r>
          </a:p>
        </p:txBody>
      </p:sp>
      <p:sp>
        <p:nvSpPr>
          <p:cNvPr id="10243" name="Text Box 6"/>
          <p:cNvSpPr txBox="1">
            <a:spLocks noChangeArrowheads="1"/>
          </p:cNvSpPr>
          <p:nvPr/>
        </p:nvSpPr>
        <p:spPr bwMode="auto">
          <a:xfrm>
            <a:off x="4495800" y="3429000"/>
            <a:ext cx="4191000" cy="2647950"/>
          </a:xfrm>
          <a:prstGeom prst="rect">
            <a:avLst/>
          </a:prstGeom>
          <a:noFill/>
          <a:ln w="9525">
            <a:noFill/>
            <a:miter lim="800000"/>
            <a:headEnd/>
            <a:tailEnd/>
          </a:ln>
        </p:spPr>
        <p:txBody>
          <a:bodyPr>
            <a:spAutoFit/>
          </a:bodyPr>
          <a:lstStyle/>
          <a:p>
            <a:pPr algn="ctr">
              <a:spcBef>
                <a:spcPct val="50000"/>
              </a:spcBef>
            </a:pPr>
            <a:r>
              <a:rPr lang="en-US" altLang="en-US" b="1"/>
              <a:t>Hector, like Achilles, knew he would lose his life in the battle with the Greeks, but despite the pleading of his wife, he would not back down from the fight.</a:t>
            </a:r>
          </a:p>
        </p:txBody>
      </p:sp>
      <p:pic>
        <p:nvPicPr>
          <p:cNvPr id="10244" name="Picture 8" descr="ERIC BANA as 'Hector' and SAFFRON BURROWS as 'Andromache' in Warner Bros. Pictures' epic action adventure ">
            <a:hlinkClick r:id="rId2"/>
          </p:cNvPr>
          <p:cNvPicPr>
            <a:picLocks noChangeAspect="1" noChangeArrowheads="1"/>
          </p:cNvPicPr>
          <p:nvPr>
            <p:ph idx="1"/>
          </p:nvPr>
        </p:nvPicPr>
        <p:blipFill>
          <a:blip r:embed="rId3" cstate="print"/>
          <a:srcRect/>
          <a:stretch>
            <a:fillRect/>
          </a:stretch>
        </p:blipFill>
        <p:spPr>
          <a:xfrm>
            <a:off x="0" y="2895600"/>
            <a:ext cx="4400550" cy="28733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1182</TotalTime>
  <Words>1476</Words>
  <Application>Microsoft Office PowerPoint</Application>
  <PresentationFormat>On-screen Show (4:3)</PresentationFormat>
  <Paragraphs>48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Kristen ITC</vt:lpstr>
      <vt:lpstr>Arial</vt:lpstr>
      <vt:lpstr>Calibri</vt:lpstr>
      <vt:lpstr>Default Design</vt:lpstr>
      <vt:lpstr>The Trojan War</vt:lpstr>
      <vt:lpstr>What is an “epic”?</vt:lpstr>
      <vt:lpstr>Slide 3</vt:lpstr>
      <vt:lpstr>Slide 4</vt:lpstr>
      <vt:lpstr>Slide 5</vt:lpstr>
      <vt:lpstr>Paris showed up as a guest of King Menelaus.  Greek custom is that guests are God-sent and that there is a sacred bond between guest and host..  Paris shredded that bond when he took Menelaus’ wife.  Versions of the story vary – sometimes she goes willingly  because Paris is so handsome; sometimes he forces her against her will.  Definitely changes your perspective on the whole story…</vt:lpstr>
      <vt:lpstr>Helen is often referred to as the “face that launched 1,000 ships” because of the uprising her disappearance caused in Greece &amp; Sparta.  When she was single, her beauty brought forth many suitors who fought for her affections.  Her father wisely made them all promise that they would defend the one he chose for his daughter.  That’s why so many brave warriors rose up to help Menelaus get his precious wife back from Troy. (People kept their promises back then!)</vt:lpstr>
      <vt:lpstr>Slide 8</vt:lpstr>
      <vt:lpstr>Once the Greeks had sacrificed poor Iphigenia and convinced Achilles and Odysseus to join their ranks, they set sail, knowing they had a powerful force of soldiers.  The Trojans, however, had their own great heroes.  Paris may have been a coward, but his brothers, especially courageous Hector, known as the horse-tamer, were sure to fight bravely for the Trojan cause in order to defend their honor and that of their wimpy brother.</vt:lpstr>
      <vt:lpstr>The Rage of Achilles</vt:lpstr>
      <vt:lpstr>Slide 11</vt:lpstr>
      <vt:lpstr>Remember that Achilles had been disrespected by the Greeks, so his mom turned against the Greeks and wanted them to lose.  She was very beautiful and convinced Zeus, who really liked the Greeks, to side with the Trojans instead. </vt:lpstr>
      <vt:lpstr>For awhile, things went badly for the Greeks.  Achilles refused to fight since the Greeks had taken his girl and dishonored him, and Zeus was working to help the Trojans in order to please Achilles’ hot mama. Hector, meanwhile, slaughtered Greeks left and right on behalf of Troy. Achilles’ best friend Patroclus could not stand to see the Greeks dying, and he borrowed Achilles’ armor to join the battle. He fought bravely until he came face-to-face with Hector, who fatally wounded Patroclus and took Achilles’ armor from the body. (P.S. In the meantime, Menelaus, Helen’s husband fought Paris and was winning until Aphrodite saved Paris.  (that wimp)  The war SHOULD have ended, but everyone just kept on fighting.  Silly macho boys…)</vt:lpstr>
      <vt:lpstr>When Achilles heard that Hector had killed his best friend, he became enraged.  He was ready to fight again – not to help the Greeks, but to avenge his friend’s death.  Slashing his way through the Trojans with his sword, he found Hector and killed him.  Although Hector tried to make an agreement with Achilles that they would return the loser’s body to his family &amp; friends, Achilles refused because he was still furious about his friend’s death, and instead he dragged Hector’s body disgracefully around the walls of Troy.</vt:lpstr>
      <vt:lpstr>Achilles was pretty darned proud of himself until Hector’s father came and begged for his son’s body.  Then Achilles felt guilty, he gave the body back, and all fighting stopped while the Trojans properly mourned great Hector’s death. With great Hector vanquished, Achilles knew he was destined to die soon, as his mother had always warned him.</vt:lpstr>
      <vt:lpstr>Today, when we refer to someone’s “Achilles’ heel”, it is a reference to his or her greatest weakness.</vt:lpstr>
      <vt:lpstr>Slide 17</vt:lpstr>
      <vt:lpstr>Slide 18</vt:lpstr>
      <vt:lpstr>But that’s only the end of the war story!  The journey is yet to begin!  Of the 1000 ships that journeyed to Troy, only 100 were left. Odysseus was now a hero, but he still longed for home, and he and the remaining men immediately set sail.  Unfortunately, they forgot to thank the gods for their victory, and their trouble begins anew.  THAT is the story of…THE ODYSSEY!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Jeanette Rooks</dc:creator>
  <cp:lastModifiedBy>Technology Services Group</cp:lastModifiedBy>
  <cp:revision>16</cp:revision>
  <dcterms:created xsi:type="dcterms:W3CDTF">2006-09-09T03:26:56Z</dcterms:created>
  <dcterms:modified xsi:type="dcterms:W3CDTF">2014-10-20T19:30:29Z</dcterms:modified>
</cp:coreProperties>
</file>