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4" r:id="rId4"/>
    <p:sldId id="260" r:id="rId5"/>
    <p:sldId id="265" r:id="rId6"/>
    <p:sldId id="267" r:id="rId7"/>
    <p:sldId id="261" r:id="rId8"/>
    <p:sldId id="268" r:id="rId9"/>
    <p:sldId id="259"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584" y="-9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851B9BF-6FA5-4125-886A-7C8D61C273EA}" type="datetimeFigureOut">
              <a:rPr lang="en-US" smtClean="0"/>
              <a:pPr/>
              <a:t>9/28/15</a:t>
            </a:fld>
            <a:endParaRPr lang="en-US"/>
          </a:p>
        </p:txBody>
      </p:sp>
      <p:sp>
        <p:nvSpPr>
          <p:cNvPr id="16" name="Slide Number Placeholder 15"/>
          <p:cNvSpPr>
            <a:spLocks noGrp="1"/>
          </p:cNvSpPr>
          <p:nvPr>
            <p:ph type="sldNum" sz="quarter" idx="11"/>
          </p:nvPr>
        </p:nvSpPr>
        <p:spPr/>
        <p:txBody>
          <a:bodyPr/>
          <a:lstStyle/>
          <a:p>
            <a:fld id="{CA6C6858-6829-49CB-89C9-C96AB1093B7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51B9BF-6FA5-4125-886A-7C8D61C273EA}" type="datetimeFigureOut">
              <a:rPr lang="en-US" smtClean="0"/>
              <a:pPr/>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C6858-6829-49CB-89C9-C96AB1093B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51B9BF-6FA5-4125-886A-7C8D61C273EA}" type="datetimeFigureOut">
              <a:rPr lang="en-US" smtClean="0"/>
              <a:pPr/>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C6858-6829-49CB-89C9-C96AB1093B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851B9BF-6FA5-4125-886A-7C8D61C273EA}" type="datetimeFigureOut">
              <a:rPr lang="en-US" smtClean="0"/>
              <a:pPr/>
              <a:t>9/28/15</a:t>
            </a:fld>
            <a:endParaRPr lang="en-US"/>
          </a:p>
        </p:txBody>
      </p:sp>
      <p:sp>
        <p:nvSpPr>
          <p:cNvPr id="15" name="Slide Number Placeholder 14"/>
          <p:cNvSpPr>
            <a:spLocks noGrp="1"/>
          </p:cNvSpPr>
          <p:nvPr>
            <p:ph type="sldNum" sz="quarter" idx="15"/>
          </p:nvPr>
        </p:nvSpPr>
        <p:spPr/>
        <p:txBody>
          <a:bodyPr/>
          <a:lstStyle>
            <a:lvl1pPr algn="ctr">
              <a:defRPr/>
            </a:lvl1pPr>
          </a:lstStyle>
          <a:p>
            <a:fld id="{CA6C6858-6829-49CB-89C9-C96AB1093B74}"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51B9BF-6FA5-4125-886A-7C8D61C273EA}" type="datetimeFigureOut">
              <a:rPr lang="en-US" smtClean="0"/>
              <a:pPr/>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C6858-6829-49CB-89C9-C96AB1093B7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851B9BF-6FA5-4125-886A-7C8D61C273EA}" type="datetimeFigureOut">
              <a:rPr lang="en-US" smtClean="0"/>
              <a:pPr/>
              <a:t>9/28/15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C6858-6829-49CB-89C9-C96AB1093B7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6C6858-6829-49CB-89C9-C96AB1093B74}"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851B9BF-6FA5-4125-886A-7C8D61C273EA}" type="datetimeFigureOut">
              <a:rPr lang="en-US" smtClean="0"/>
              <a:pPr/>
              <a:t>9/28/15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51B9BF-6FA5-4125-886A-7C8D61C273EA}" type="datetimeFigureOut">
              <a:rPr lang="en-US" smtClean="0"/>
              <a:pPr/>
              <a:t>9/28/15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C6858-6829-49CB-89C9-C96AB1093B7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1B9BF-6FA5-4125-886A-7C8D61C273EA}" type="datetimeFigureOut">
              <a:rPr lang="en-US" smtClean="0"/>
              <a:pPr/>
              <a:t>9/28/15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C6858-6829-49CB-89C9-C96AB1093B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851B9BF-6FA5-4125-886A-7C8D61C273EA}" type="datetimeFigureOut">
              <a:rPr lang="en-US" smtClean="0"/>
              <a:pPr/>
              <a:t>9/28/15</a:t>
            </a:fld>
            <a:endParaRPr lang="en-US"/>
          </a:p>
        </p:txBody>
      </p:sp>
      <p:sp>
        <p:nvSpPr>
          <p:cNvPr id="9" name="Slide Number Placeholder 8"/>
          <p:cNvSpPr>
            <a:spLocks noGrp="1"/>
          </p:cNvSpPr>
          <p:nvPr>
            <p:ph type="sldNum" sz="quarter" idx="15"/>
          </p:nvPr>
        </p:nvSpPr>
        <p:spPr/>
        <p:txBody>
          <a:bodyPr/>
          <a:lstStyle/>
          <a:p>
            <a:fld id="{CA6C6858-6829-49CB-89C9-C96AB1093B7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851B9BF-6FA5-4125-886A-7C8D61C273EA}" type="datetimeFigureOut">
              <a:rPr lang="en-US" smtClean="0"/>
              <a:pPr/>
              <a:t>9/28/15</a:t>
            </a:fld>
            <a:endParaRPr lang="en-US"/>
          </a:p>
        </p:txBody>
      </p:sp>
      <p:sp>
        <p:nvSpPr>
          <p:cNvPr id="9" name="Slide Number Placeholder 8"/>
          <p:cNvSpPr>
            <a:spLocks noGrp="1"/>
          </p:cNvSpPr>
          <p:nvPr>
            <p:ph type="sldNum" sz="quarter" idx="11"/>
          </p:nvPr>
        </p:nvSpPr>
        <p:spPr/>
        <p:txBody>
          <a:bodyPr/>
          <a:lstStyle/>
          <a:p>
            <a:fld id="{CA6C6858-6829-49CB-89C9-C96AB1093B7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851B9BF-6FA5-4125-886A-7C8D61C273EA}" type="datetimeFigureOut">
              <a:rPr lang="en-US" smtClean="0"/>
              <a:pPr/>
              <a:t>9/28/15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6C6858-6829-49CB-89C9-C96AB1093B74}"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305800" cy="824132"/>
          </a:xfrm>
        </p:spPr>
        <p:txBody>
          <a:bodyPr/>
          <a:lstStyle/>
          <a:p>
            <a:r>
              <a:rPr lang="en-US" b="1" dirty="0" smtClean="0"/>
              <a:t>Short Answer Responses</a:t>
            </a:r>
            <a:endParaRPr lang="en-US" b="1" dirty="0"/>
          </a:p>
        </p:txBody>
      </p:sp>
      <p:sp>
        <p:nvSpPr>
          <p:cNvPr id="5" name="TextBox 4"/>
          <p:cNvSpPr txBox="1"/>
          <p:nvPr/>
        </p:nvSpPr>
        <p:spPr>
          <a:xfrm>
            <a:off x="914400" y="3581400"/>
            <a:ext cx="7315200" cy="1077218"/>
          </a:xfrm>
          <a:prstGeom prst="rect">
            <a:avLst/>
          </a:prstGeom>
          <a:noFill/>
        </p:spPr>
        <p:txBody>
          <a:bodyPr wrap="square" rtlCol="0">
            <a:spAutoFit/>
          </a:bodyPr>
          <a:lstStyle/>
          <a:p>
            <a:pPr>
              <a:buFont typeface="Arial" pitchFamily="34" charset="0"/>
              <a:buChar char="•"/>
            </a:pPr>
            <a:r>
              <a:rPr lang="en-US" sz="3200" dirty="0" smtClean="0"/>
              <a:t>Take notes on SAQ strategy</a:t>
            </a:r>
          </a:p>
          <a:p>
            <a:pPr>
              <a:buFont typeface="Arial" pitchFamily="34" charset="0"/>
              <a:buChar char="•"/>
            </a:pPr>
            <a:r>
              <a:rPr lang="en-US" sz="3200" dirty="0" smtClean="0"/>
              <a:t>Practice SAQ and Crossover</a:t>
            </a:r>
            <a:endParaRPr lang="en-US" sz="3200" dirty="0"/>
          </a:p>
        </p:txBody>
      </p:sp>
      <p:sp>
        <p:nvSpPr>
          <p:cNvPr id="7" name="Rectangle 6"/>
          <p:cNvSpPr/>
          <p:nvPr/>
        </p:nvSpPr>
        <p:spPr>
          <a:xfrm>
            <a:off x="1524000" y="1600200"/>
            <a:ext cx="6096000" cy="1569660"/>
          </a:xfrm>
          <a:prstGeom prst="rect">
            <a:avLst/>
          </a:prstGeom>
          <a:noFill/>
        </p:spPr>
        <p:txBody>
          <a:bodyPr wrap="square" lIns="91440" tIns="45720" rIns="91440" bIns="45720">
            <a:spAutoFit/>
          </a:bodyPr>
          <a:lstStyle/>
          <a:p>
            <a:pPr algn="ctr"/>
            <a:r>
              <a:rPr lang="en-US" sz="9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 T E</a:t>
            </a:r>
            <a:endParaRPr lang="en-US" sz="9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TextBox 2"/>
          <p:cNvSpPr txBox="1"/>
          <p:nvPr/>
        </p:nvSpPr>
        <p:spPr>
          <a:xfrm>
            <a:off x="11582400" y="3352800"/>
            <a:ext cx="184666" cy="369332"/>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3427387"/>
              </p:ext>
            </p:extLst>
          </p:nvPr>
        </p:nvGraphicFramePr>
        <p:xfrm>
          <a:off x="685800" y="1752600"/>
          <a:ext cx="7848600" cy="4689879"/>
        </p:xfrm>
        <a:graphic>
          <a:graphicData uri="http://schemas.openxmlformats.org/drawingml/2006/table">
            <a:tbl>
              <a:tblPr/>
              <a:tblGrid>
                <a:gridCol w="3924300"/>
                <a:gridCol w="3924300"/>
              </a:tblGrid>
              <a:tr h="2270530">
                <a:tc>
                  <a:txBody>
                    <a:bodyPr/>
                    <a:lstStyle/>
                    <a:p>
                      <a:pPr rtl="0" fontAlgn="t">
                        <a:spcBef>
                          <a:spcPts val="0"/>
                        </a:spcBef>
                        <a:spcAft>
                          <a:spcPts val="0"/>
                        </a:spcAft>
                      </a:pPr>
                      <a:r>
                        <a:rPr lang="en-US" sz="2400" b="1" i="0" u="none" strike="noStrike" dirty="0">
                          <a:solidFill>
                            <a:schemeClr val="accent2">
                              <a:lumMod val="60000"/>
                              <a:lumOff val="40000"/>
                            </a:schemeClr>
                          </a:solidFill>
                          <a:latin typeface="Droid Serif"/>
                        </a:rPr>
                        <a:t>IT </a:t>
                      </a:r>
                      <a:r>
                        <a:rPr lang="en-US" sz="2400" b="1" i="0" u="none" strike="noStrike" dirty="0" smtClean="0">
                          <a:solidFill>
                            <a:schemeClr val="accent2">
                              <a:lumMod val="60000"/>
                              <a:lumOff val="40000"/>
                            </a:schemeClr>
                          </a:solidFill>
                          <a:latin typeface="Droid Serif"/>
                        </a:rPr>
                        <a:t>SAYS =</a:t>
                      </a:r>
                      <a:endParaRPr lang="en-US" b="0" i="0" u="none" strike="noStrike" dirty="0" smtClean="0">
                        <a:solidFill>
                          <a:schemeClr val="tx1"/>
                        </a:solidFill>
                        <a:latin typeface="+mn-lt"/>
                      </a:endParaRPr>
                    </a:p>
                    <a:p>
                      <a:pPr algn="r" rtl="0" fontAlgn="t">
                        <a:spcBef>
                          <a:spcPts val="0"/>
                        </a:spcBef>
                        <a:spcAft>
                          <a:spcPts val="0"/>
                        </a:spcAft>
                      </a:pPr>
                      <a:r>
                        <a:rPr lang="en-US" b="1" i="0" u="none" strike="noStrike" dirty="0">
                          <a:solidFill>
                            <a:srgbClr val="FF0000"/>
                          </a:solidFill>
                          <a:latin typeface="Droid Serif"/>
                        </a:rPr>
                        <a:t>    </a:t>
                      </a:r>
                      <a:r>
                        <a:rPr lang="en-US" b="1" i="0" u="none" strike="noStrike" dirty="0">
                          <a:solidFill>
                            <a:srgbClr val="9900FF"/>
                          </a:solidFill>
                          <a:latin typeface="Droid Serif"/>
                        </a:rPr>
                        <a:t>                   </a:t>
                      </a:r>
                      <a:endParaRPr lang="en-US" b="1" i="0" u="none" strike="noStrike" dirty="0" smtClean="0">
                        <a:solidFill>
                          <a:srgbClr val="9900FF"/>
                        </a:solidFill>
                        <a:latin typeface="Droid Serif"/>
                      </a:endParaRPr>
                    </a:p>
                    <a:p>
                      <a:pPr algn="r" rtl="0" fontAlgn="t">
                        <a:spcBef>
                          <a:spcPts val="0"/>
                        </a:spcBef>
                        <a:spcAft>
                          <a:spcPts val="0"/>
                        </a:spcAft>
                      </a:pPr>
                      <a:endParaRPr lang="en-US" b="1" i="0" u="none" strike="noStrike" dirty="0" smtClean="0">
                        <a:solidFill>
                          <a:srgbClr val="9900FF"/>
                        </a:solidFill>
                        <a:latin typeface="Droid Serif"/>
                      </a:endParaRPr>
                    </a:p>
                    <a:p>
                      <a:pPr algn="r" rtl="0" fontAlgn="t">
                        <a:spcBef>
                          <a:spcPts val="0"/>
                        </a:spcBef>
                        <a:spcAft>
                          <a:spcPts val="0"/>
                        </a:spcAft>
                      </a:pPr>
                      <a:endParaRPr lang="en-US" b="1" i="0" u="none" strike="noStrike" dirty="0" smtClean="0">
                        <a:solidFill>
                          <a:srgbClr val="9900FF"/>
                        </a:solidFill>
                        <a:latin typeface="Droid Serif"/>
                      </a:endParaRPr>
                    </a:p>
                    <a:p>
                      <a:pPr algn="r" rtl="0" fontAlgn="t">
                        <a:spcBef>
                          <a:spcPts val="0"/>
                        </a:spcBef>
                        <a:spcAft>
                          <a:spcPts val="0"/>
                        </a:spcAft>
                      </a:pPr>
                      <a:endParaRPr lang="en-US" b="1" i="0" u="none" strike="noStrike" dirty="0" smtClean="0">
                        <a:solidFill>
                          <a:srgbClr val="9900FF"/>
                        </a:solidFill>
                        <a:latin typeface="Droid Serif"/>
                      </a:endParaRPr>
                    </a:p>
                    <a:p>
                      <a:pPr algn="r" rtl="0" fontAlgn="t">
                        <a:spcBef>
                          <a:spcPts val="0"/>
                        </a:spcBef>
                        <a:spcAft>
                          <a:spcPts val="0"/>
                        </a:spcAft>
                      </a:pPr>
                      <a:endParaRPr lang="en-US" b="1" i="0" u="none" strike="noStrike" dirty="0" smtClean="0">
                        <a:solidFill>
                          <a:srgbClr val="9900FF"/>
                        </a:solidFill>
                        <a:latin typeface="Droid Serif"/>
                      </a:endParaRPr>
                    </a:p>
                    <a:p>
                      <a:pPr algn="r" rtl="0" fontAlgn="t">
                        <a:spcBef>
                          <a:spcPts val="0"/>
                        </a:spcBef>
                        <a:spcAft>
                          <a:spcPts val="0"/>
                        </a:spcAft>
                      </a:pPr>
                      <a:r>
                        <a:rPr lang="en-US" b="1" i="0" u="none" strike="noStrike" dirty="0">
                          <a:solidFill>
                            <a:srgbClr val="9900FF"/>
                          </a:solidFill>
                          <a:latin typeface="Droid Serif"/>
                        </a:rPr>
                        <a:t> </a:t>
                      </a:r>
                      <a:r>
                        <a:rPr lang="en-US" sz="2000" b="1" i="0" u="none" strike="noStrike" dirty="0">
                          <a:solidFill>
                            <a:srgbClr val="9900FF"/>
                          </a:solidFill>
                          <a:latin typeface="Droid Serif"/>
                        </a:rPr>
                        <a:t>3</a:t>
                      </a:r>
                      <a:endParaRPr lang="en-US" sz="2000"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b="1" i="0" u="none" strike="noStrike" dirty="0">
                          <a:solidFill>
                            <a:srgbClr val="9900FF"/>
                          </a:solidFill>
                          <a:latin typeface="Droid Serif"/>
                        </a:rPr>
                        <a:t>                       </a:t>
                      </a:r>
                      <a:r>
                        <a:rPr lang="en-US" sz="2400" b="1" i="0" u="none" strike="noStrike" dirty="0" smtClean="0">
                          <a:solidFill>
                            <a:schemeClr val="accent2">
                              <a:lumMod val="60000"/>
                              <a:lumOff val="40000"/>
                            </a:schemeClr>
                          </a:solidFill>
                          <a:latin typeface="Droid Serif"/>
                        </a:rPr>
                        <a:t>                 </a:t>
                      </a:r>
                      <a:r>
                        <a:rPr lang="en-US" sz="2400" b="1" i="0" u="none" strike="noStrike" dirty="0">
                          <a:solidFill>
                            <a:schemeClr val="accent2">
                              <a:lumMod val="60000"/>
                              <a:lumOff val="40000"/>
                            </a:schemeClr>
                          </a:solidFill>
                          <a:latin typeface="Droid Serif"/>
                        </a:rPr>
                        <a:t> I SAY</a:t>
                      </a:r>
                      <a:endParaRPr lang="en-US" sz="2400" dirty="0">
                        <a:solidFill>
                          <a:schemeClr val="accent2">
                            <a:lumMod val="60000"/>
                            <a:lumOff val="40000"/>
                          </a:schemeClr>
                        </a:solidFill>
                      </a:endParaRPr>
                    </a:p>
                    <a:p>
                      <a:pPr algn="ctr" rtl="0" fontAlgn="t">
                        <a:spcBef>
                          <a:spcPts val="0"/>
                        </a:spcBef>
                        <a:spcAft>
                          <a:spcPts val="0"/>
                        </a:spcAft>
                      </a:pPr>
                      <a:r>
                        <a:rPr lang="en-US" dirty="0"/>
                        <a:t/>
                      </a:r>
                      <a:br>
                        <a:rPr lang="en-US" dirty="0"/>
                      </a:br>
                      <a:r>
                        <a:rPr lang="en-US" dirty="0"/>
                        <a:t/>
                      </a:r>
                      <a:br>
                        <a:rPr lang="en-US" dirty="0"/>
                      </a:br>
                      <a:endParaRPr lang="en-US" dirty="0" smtClean="0"/>
                    </a:p>
                    <a:p>
                      <a:pPr algn="ctr" rtl="0" fontAlgn="t">
                        <a:spcBef>
                          <a:spcPts val="0"/>
                        </a:spcBef>
                        <a:spcAft>
                          <a:spcPts val="0"/>
                        </a:spcAft>
                      </a:pPr>
                      <a:endParaRPr lang="en-US" b="1" i="0" u="none" strike="noStrike" dirty="0" smtClean="0">
                        <a:solidFill>
                          <a:srgbClr val="9900FF"/>
                        </a:solidFill>
                        <a:latin typeface="Droid Serif"/>
                      </a:endParaRPr>
                    </a:p>
                    <a:p>
                      <a:pPr algn="ctr" rtl="0" fontAlgn="t">
                        <a:spcBef>
                          <a:spcPts val="0"/>
                        </a:spcBef>
                        <a:spcAft>
                          <a:spcPts val="0"/>
                        </a:spcAft>
                      </a:pPr>
                      <a:endParaRPr lang="en-US" b="1" i="0" u="none" strike="noStrike" dirty="0" smtClean="0">
                        <a:solidFill>
                          <a:srgbClr val="9900FF"/>
                        </a:solidFill>
                        <a:latin typeface="Droid Serif"/>
                      </a:endParaRPr>
                    </a:p>
                    <a:p>
                      <a:pPr rtl="0" fontAlgn="t">
                        <a:spcBef>
                          <a:spcPts val="0"/>
                        </a:spcBef>
                        <a:spcAft>
                          <a:spcPts val="0"/>
                        </a:spcAft>
                      </a:pPr>
                      <a:r>
                        <a:rPr lang="en-US" sz="2000" b="1" i="0" u="none" strike="noStrike" dirty="0" smtClean="0">
                          <a:solidFill>
                            <a:srgbClr val="9900FF"/>
                          </a:solidFill>
                          <a:latin typeface="Droid Serif"/>
                        </a:rPr>
                        <a:t>1 </a:t>
                      </a:r>
                      <a:r>
                        <a:rPr lang="en-US" b="1" i="0" u="none" strike="noStrike" dirty="0">
                          <a:solidFill>
                            <a:srgbClr val="9900FF"/>
                          </a:solidFill>
                          <a:latin typeface="Droid Serif"/>
                        </a:rPr>
                        <a:t>                                   </a:t>
                      </a:r>
                      <a:endParaRPr lang="en-US"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920470">
                <a:tc>
                  <a:txBody>
                    <a:bodyPr/>
                    <a:lstStyle/>
                    <a:p>
                      <a:pPr rtl="0" fontAlgn="t">
                        <a:spcBef>
                          <a:spcPts val="0"/>
                        </a:spcBef>
                        <a:spcAft>
                          <a:spcPts val="0"/>
                        </a:spcAft>
                      </a:pPr>
                      <a:r>
                        <a:rPr lang="en-US" sz="2400" b="1" i="0" u="none" strike="noStrike" dirty="0">
                          <a:solidFill>
                            <a:schemeClr val="accent2">
                              <a:lumMod val="60000"/>
                              <a:lumOff val="40000"/>
                            </a:schemeClr>
                          </a:solidFill>
                          <a:latin typeface="+mn-lt"/>
                        </a:rPr>
                        <a:t>CONTEXT  </a:t>
                      </a:r>
                      <a:r>
                        <a:rPr lang="en-US" b="1" i="0" u="none" strike="noStrike" dirty="0">
                          <a:solidFill>
                            <a:srgbClr val="9900FF"/>
                          </a:solidFill>
                          <a:latin typeface="Droid Serif"/>
                        </a:rPr>
                        <a:t>       </a:t>
                      </a:r>
                      <a:r>
                        <a:rPr lang="en-US" b="1" i="0" u="none" strike="noStrike" dirty="0" smtClean="0">
                          <a:solidFill>
                            <a:srgbClr val="9900FF"/>
                          </a:solidFill>
                          <a:latin typeface="Droid Serif"/>
                        </a:rPr>
                        <a:t>                        </a:t>
                      </a:r>
                      <a:r>
                        <a:rPr lang="en-US" b="1" i="0" u="none" strike="noStrike" dirty="0">
                          <a:solidFill>
                            <a:srgbClr val="9900FF"/>
                          </a:solidFill>
                          <a:latin typeface="Droid Serif"/>
                        </a:rPr>
                        <a:t> </a:t>
                      </a:r>
                      <a:r>
                        <a:rPr lang="en-US" sz="2000" b="1" i="0" u="none" strike="noStrike" dirty="0">
                          <a:solidFill>
                            <a:srgbClr val="9900FF"/>
                          </a:solidFill>
                          <a:latin typeface="Droid Serif"/>
                        </a:rPr>
                        <a:t>2</a:t>
                      </a:r>
                      <a:endParaRPr lang="en-US" sz="2000" dirty="0"/>
                    </a:p>
                    <a:p>
                      <a:pPr algn="ctr" rtl="0" fontAlgn="t">
                        <a:spcBef>
                          <a:spcPts val="0"/>
                        </a:spcBef>
                        <a:spcAft>
                          <a:spcPts val="0"/>
                        </a:spcAft>
                      </a:pPr>
                      <a:r>
                        <a:rPr lang="en-US" dirty="0"/>
                        <a:t/>
                      </a:r>
                      <a:br>
                        <a:rPr lang="en-US" dirty="0"/>
                      </a:br>
                      <a:endParaRPr lang="en-US" b="1" i="0" u="none" strike="noStrike" dirty="0" smtClean="0">
                        <a:solidFill>
                          <a:srgbClr val="FF0000"/>
                        </a:solidFill>
                        <a:latin typeface="Droid Serif"/>
                      </a:endParaRPr>
                    </a:p>
                    <a:p>
                      <a:pPr algn="ctr" rtl="0" fontAlgn="t">
                        <a:spcBef>
                          <a:spcPts val="0"/>
                        </a:spcBef>
                        <a:spcAft>
                          <a:spcPts val="0"/>
                        </a:spcAft>
                      </a:pPr>
                      <a:endParaRPr lang="en-US" b="1" i="0" u="none" strike="noStrike" dirty="0" smtClean="0">
                        <a:solidFill>
                          <a:srgbClr val="FF0000"/>
                        </a:solidFill>
                        <a:latin typeface="Droid Serif"/>
                      </a:endParaRPr>
                    </a:p>
                    <a:p>
                      <a:pPr algn="ctr" rtl="0" fontAlgn="t">
                        <a:spcBef>
                          <a:spcPts val="0"/>
                        </a:spcBef>
                        <a:spcAft>
                          <a:spcPts val="0"/>
                        </a:spcAft>
                      </a:pPr>
                      <a:endParaRPr lang="en-US" b="1" i="0" u="none" strike="noStrike" dirty="0" smtClean="0">
                        <a:solidFill>
                          <a:srgbClr val="FF0000"/>
                        </a:solidFill>
                        <a:latin typeface="Droid Serif"/>
                      </a:endParaRPr>
                    </a:p>
                    <a:p>
                      <a:pPr algn="ctr" rtl="0" fontAlgn="t">
                        <a:spcBef>
                          <a:spcPts val="0"/>
                        </a:spcBef>
                        <a:spcAft>
                          <a:spcPts val="0"/>
                        </a:spcAft>
                      </a:pPr>
                      <a:endParaRPr lang="en-US" b="1" i="0" u="none" strike="noStrike" dirty="0" smtClean="0">
                        <a:solidFill>
                          <a:srgbClr val="FF0000"/>
                        </a:solidFill>
                        <a:latin typeface="Droid Serif"/>
                      </a:endParaRPr>
                    </a:p>
                    <a:p>
                      <a:pPr algn="ctr" rtl="0" fontAlgn="t">
                        <a:spcBef>
                          <a:spcPts val="0"/>
                        </a:spcBef>
                        <a:spcAft>
                          <a:spcPts val="0"/>
                        </a:spcAft>
                      </a:pPr>
                      <a:endParaRPr lang="en-US"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9900FF"/>
                          </a:solidFill>
                          <a:latin typeface="Droid Serif"/>
                        </a:rPr>
                        <a:t>4</a:t>
                      </a:r>
                      <a:r>
                        <a:rPr lang="en-US" b="1" i="0" u="none" strike="noStrike" dirty="0">
                          <a:solidFill>
                            <a:srgbClr val="9900FF"/>
                          </a:solidFill>
                          <a:latin typeface="Droid Serif"/>
                        </a:rPr>
                        <a:t>                          </a:t>
                      </a:r>
                      <a:r>
                        <a:rPr lang="en-US" b="1" i="0" u="none" strike="noStrike" dirty="0" smtClean="0">
                          <a:solidFill>
                            <a:srgbClr val="9900FF"/>
                          </a:solidFill>
                          <a:latin typeface="Droid Serif"/>
                        </a:rPr>
                        <a:t>    </a:t>
                      </a:r>
                      <a:r>
                        <a:rPr lang="en-US" b="1" i="0" u="none" strike="noStrike" dirty="0">
                          <a:solidFill>
                            <a:srgbClr val="9900FF"/>
                          </a:solidFill>
                          <a:latin typeface="Droid Serif"/>
                        </a:rPr>
                        <a:t>     </a:t>
                      </a:r>
                      <a:r>
                        <a:rPr lang="en-US" sz="2400" b="1" i="0" u="none" strike="noStrike" dirty="0" smtClean="0">
                          <a:solidFill>
                            <a:schemeClr val="accent2">
                              <a:lumMod val="60000"/>
                              <a:lumOff val="40000"/>
                            </a:schemeClr>
                          </a:solidFill>
                          <a:latin typeface="+mn-lt"/>
                        </a:rPr>
                        <a:t>SO </a:t>
                      </a:r>
                      <a:r>
                        <a:rPr lang="en-US" sz="2400" b="1" i="0" u="none" strike="noStrike" dirty="0">
                          <a:solidFill>
                            <a:schemeClr val="accent2">
                              <a:lumMod val="60000"/>
                              <a:lumOff val="40000"/>
                            </a:schemeClr>
                          </a:solidFill>
                          <a:latin typeface="+mn-lt"/>
                        </a:rPr>
                        <a:t>WHAT</a:t>
                      </a:r>
                      <a:endParaRPr lang="en-US" sz="2400" dirty="0">
                        <a:solidFill>
                          <a:schemeClr val="accent2">
                            <a:lumMod val="60000"/>
                            <a:lumOff val="40000"/>
                          </a:schemeClr>
                        </a:solidFill>
                        <a:latin typeface="+mn-lt"/>
                      </a:endParaRPr>
                    </a:p>
                    <a:p>
                      <a:pPr algn="ctr" rtl="0" fontAlgn="t">
                        <a:spcBef>
                          <a:spcPts val="0"/>
                        </a:spcBef>
                        <a:spcAft>
                          <a:spcPts val="0"/>
                        </a:spcAft>
                      </a:pPr>
                      <a:r>
                        <a:rPr lang="en-US" dirty="0"/>
                        <a:t/>
                      </a:r>
                      <a:br>
                        <a:rPr lang="en-US" dirty="0"/>
                      </a:br>
                      <a:r>
                        <a:rPr lang="en-US" dirty="0"/>
                        <a:t/>
                      </a:r>
                      <a:br>
                        <a:rPr lang="en-US" dirty="0"/>
                      </a:br>
                      <a:endParaRPr lang="en-US" dirty="0" smtClean="0"/>
                    </a:p>
                    <a:p>
                      <a:pPr algn="ctr" rtl="0" fontAlgn="t">
                        <a:spcBef>
                          <a:spcPts val="0"/>
                        </a:spcBef>
                        <a:spcAft>
                          <a:spcPts val="0"/>
                        </a:spcAft>
                      </a:pPr>
                      <a:endParaRPr lang="en-US" sz="2400" dirty="0" smtClean="0"/>
                    </a:p>
                    <a:p>
                      <a:pPr algn="ctr" rtl="0" fontAlgn="t">
                        <a:spcBef>
                          <a:spcPts val="0"/>
                        </a:spcBef>
                        <a:spcAft>
                          <a:spcPts val="0"/>
                        </a:spcAft>
                      </a:pPr>
                      <a:endParaRPr lang="en-US" sz="2400" dirty="0" smtClean="0"/>
                    </a:p>
                    <a:p>
                      <a:pPr algn="ctr" rtl="0" fontAlgn="t">
                        <a:spcBef>
                          <a:spcPts val="0"/>
                        </a:spcBef>
                        <a:spcAft>
                          <a:spcPts val="0"/>
                        </a:spcAft>
                      </a:pPr>
                      <a:endParaRPr lang="en-US" sz="2400"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2130776" y="457200"/>
            <a:ext cx="4966296"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FOURSQUARE</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9627836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only difference is that you have to have a transition and a second quote.</a:t>
            </a:r>
          </a:p>
          <a:p>
            <a:r>
              <a:rPr lang="en-US" dirty="0" smtClean="0"/>
              <a:t>The key word is in the prompt when it says, “Support your answer with text from </a:t>
            </a:r>
            <a:r>
              <a:rPr lang="en-US" dirty="0" smtClean="0">
                <a:solidFill>
                  <a:srgbClr val="800000"/>
                </a:solidFill>
              </a:rPr>
              <a:t>BOTH </a:t>
            </a:r>
            <a:r>
              <a:rPr lang="en-US" dirty="0" smtClean="0"/>
              <a:t>selections.</a:t>
            </a:r>
            <a:endParaRPr lang="en-US" dirty="0"/>
          </a:p>
        </p:txBody>
      </p:sp>
      <p:sp>
        <p:nvSpPr>
          <p:cNvPr id="3" name="Title 2"/>
          <p:cNvSpPr>
            <a:spLocks noGrp="1"/>
          </p:cNvSpPr>
          <p:nvPr>
            <p:ph type="title"/>
          </p:nvPr>
        </p:nvSpPr>
        <p:spPr/>
        <p:txBody>
          <a:bodyPr/>
          <a:lstStyle/>
          <a:p>
            <a:pPr algn="ctr"/>
            <a:r>
              <a:rPr lang="en-US" sz="40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Crossover</a:t>
            </a:r>
            <a:endParaRPr lang="en-US" dirty="0"/>
          </a:p>
        </p:txBody>
      </p:sp>
    </p:spTree>
    <p:extLst>
      <p:ext uri="{BB962C8B-B14F-4D97-AF65-F5344CB8AC3E}">
        <p14:creationId xmlns:p14="http://schemas.microsoft.com/office/powerpoint/2010/main" val="274400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4331" y="381000"/>
            <a:ext cx="263439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Answer</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Title 2"/>
          <p:cNvSpPr>
            <a:spLocks noGrp="1"/>
          </p:cNvSpPr>
          <p:nvPr>
            <p:ph idx="1"/>
          </p:nvPr>
        </p:nvSpPr>
        <p:spPr/>
        <p:txBody>
          <a:bodyPr>
            <a:noAutofit/>
          </a:bodyPr>
          <a:lstStyle/>
          <a:p>
            <a:r>
              <a:rPr lang="en-US" sz="3200" b="1" dirty="0" smtClean="0"/>
              <a:t>A = Answer - Your answer must directly address the prompt.</a:t>
            </a:r>
            <a:endParaRPr lang="en-US" sz="3200" dirty="0" smtClean="0"/>
          </a:p>
          <a:p>
            <a:r>
              <a:rPr lang="en-US" sz="3200" dirty="0" smtClean="0"/>
              <a:t>Use words from the </a:t>
            </a:r>
            <a:r>
              <a:rPr lang="en-US" sz="3200" dirty="0" smtClean="0">
                <a:solidFill>
                  <a:srgbClr val="800000"/>
                </a:solidFill>
              </a:rPr>
              <a:t>prompt</a:t>
            </a:r>
            <a:r>
              <a:rPr lang="en-US" sz="3200" dirty="0" smtClean="0"/>
              <a:t> to compose your answer</a:t>
            </a:r>
          </a:p>
          <a:p>
            <a:r>
              <a:rPr lang="en-US" sz="3200" dirty="0" smtClean="0"/>
              <a:t>Mention title and author of </a:t>
            </a:r>
            <a:r>
              <a:rPr lang="en-US" sz="3200" dirty="0" smtClean="0"/>
              <a:t>text in a single selection. This differs for crossovers.</a:t>
            </a: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Answer part of your ATE response will be brainstormed in the “</a:t>
            </a:r>
            <a:r>
              <a:rPr lang="en-US" dirty="0" smtClean="0">
                <a:solidFill>
                  <a:srgbClr val="800000"/>
                </a:solidFill>
              </a:rPr>
              <a:t>I</a:t>
            </a:r>
            <a:r>
              <a:rPr lang="en-US" dirty="0" smtClean="0"/>
              <a:t> </a:t>
            </a:r>
            <a:r>
              <a:rPr lang="en-US" dirty="0" smtClean="0">
                <a:solidFill>
                  <a:srgbClr val="800000"/>
                </a:solidFill>
              </a:rPr>
              <a:t>Say</a:t>
            </a:r>
            <a:r>
              <a:rPr lang="en-US" dirty="0" smtClean="0"/>
              <a:t>” box. </a:t>
            </a:r>
          </a:p>
          <a:p>
            <a:r>
              <a:rPr lang="en-US" b="1" dirty="0" smtClean="0">
                <a:solidFill>
                  <a:srgbClr val="800000"/>
                </a:solidFill>
              </a:rPr>
              <a:t>JUST USE THE WORDS FROM THE PROMPT TO WRITE YOUR ANSWER!!</a:t>
            </a:r>
          </a:p>
          <a:p>
            <a:r>
              <a:rPr lang="en-US" dirty="0" smtClean="0"/>
              <a:t>Don’t try to get all fancy. We’re practicing the BASICS. </a:t>
            </a:r>
            <a:endParaRPr lang="en-US" dirty="0"/>
          </a:p>
        </p:txBody>
      </p:sp>
      <p:sp>
        <p:nvSpPr>
          <p:cNvPr id="3" name="Title 2"/>
          <p:cNvSpPr>
            <a:spLocks noGrp="1"/>
          </p:cNvSpPr>
          <p:nvPr>
            <p:ph type="title"/>
          </p:nvPr>
        </p:nvSpPr>
        <p:spPr/>
        <p:txBody>
          <a:bodyPr>
            <a:normAutofit/>
          </a:bodyPr>
          <a:lstStyle/>
          <a:p>
            <a:r>
              <a:rPr lang="en-US" sz="4400" b="1" spc="0" dirty="0" smtClean="0">
                <a:ln w="24500" cmpd="dbl">
                  <a:solidFill>
                    <a:schemeClr val="accent2">
                      <a:shade val="85000"/>
                      <a:satMod val="155000"/>
                    </a:schemeClr>
                  </a:solidFill>
                  <a:prstDash val="solid"/>
                  <a:miter lim="800000"/>
                </a:ln>
                <a:solidFill>
                  <a:srgbClr val="800000"/>
                </a:solidFill>
                <a:effectLst>
                  <a:outerShdw blurRad="38100" dist="38100" dir="7020000" algn="tl">
                    <a:srgbClr val="000000">
                      <a:alpha val="35000"/>
                    </a:srgbClr>
                  </a:outerShdw>
                </a:effectLst>
              </a:rPr>
              <a:t>ANSWER</a:t>
            </a:r>
            <a:r>
              <a:rPr lang="en-US" sz="44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in Foursquare</a:t>
            </a:r>
            <a:r>
              <a:rPr lang="en-US" dirty="0" smtClean="0"/>
              <a:t> </a:t>
            </a:r>
            <a:endParaRPr lang="en-US" dirty="0"/>
          </a:p>
        </p:txBody>
      </p:sp>
    </p:spTree>
    <p:extLst>
      <p:ext uri="{BB962C8B-B14F-4D97-AF65-F5344CB8AC3E}">
        <p14:creationId xmlns:p14="http://schemas.microsoft.com/office/powerpoint/2010/main" val="128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T-Text evidence must support the claim you made in your answer.</a:t>
            </a:r>
          </a:p>
          <a:p>
            <a:r>
              <a:rPr lang="en-US" dirty="0" smtClean="0"/>
              <a:t>You must </a:t>
            </a:r>
            <a:r>
              <a:rPr lang="en-US" dirty="0" smtClean="0">
                <a:solidFill>
                  <a:srgbClr val="800000"/>
                </a:solidFill>
              </a:rPr>
              <a:t>EMBED</a:t>
            </a:r>
            <a:r>
              <a:rPr lang="en-US" dirty="0" smtClean="0"/>
              <a:t> your text evidence in your own words. Don’t just stick a quote in there with no words before it!</a:t>
            </a:r>
          </a:p>
          <a:p>
            <a:r>
              <a:rPr lang="en-US" dirty="0" smtClean="0"/>
              <a:t>Format your quote properly.</a:t>
            </a:r>
            <a:endParaRPr lang="en-US" dirty="0"/>
          </a:p>
        </p:txBody>
      </p:sp>
      <p:sp>
        <p:nvSpPr>
          <p:cNvPr id="3" name="Title 2"/>
          <p:cNvSpPr>
            <a:spLocks noGrp="1"/>
          </p:cNvSpPr>
          <p:nvPr>
            <p:ph type="title"/>
          </p:nvPr>
        </p:nvSpPr>
        <p:spPr/>
        <p:txBody>
          <a:bodyPr/>
          <a:lstStyle/>
          <a:p>
            <a:pPr algn="ctr"/>
            <a:r>
              <a:rPr lang="en-US" sz="44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Text Evidence</a:t>
            </a:r>
            <a:endParaRPr lang="en-US" dirty="0"/>
          </a:p>
        </p:txBody>
      </p:sp>
    </p:spTree>
    <p:extLst>
      <p:ext uri="{BB962C8B-B14F-4D97-AF65-F5344CB8AC3E}">
        <p14:creationId xmlns:p14="http://schemas.microsoft.com/office/powerpoint/2010/main" val="2800914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Choosing good text evidence requires 3 steps</a:t>
            </a:r>
          </a:p>
          <a:p>
            <a:pPr lvl="1"/>
            <a:r>
              <a:rPr lang="en-US" dirty="0" smtClean="0">
                <a:solidFill>
                  <a:schemeClr val="accent3"/>
                </a:solidFill>
              </a:rPr>
              <a:t>Quote supports Answer</a:t>
            </a:r>
          </a:p>
          <a:p>
            <a:pPr lvl="1"/>
            <a:r>
              <a:rPr lang="en-US" dirty="0" smtClean="0">
                <a:solidFill>
                  <a:schemeClr val="accent3"/>
                </a:solidFill>
              </a:rPr>
              <a:t>CONTEXT is given so quote makes sense</a:t>
            </a:r>
          </a:p>
          <a:p>
            <a:pPr lvl="1"/>
            <a:r>
              <a:rPr lang="en-US" dirty="0" smtClean="0">
                <a:solidFill>
                  <a:schemeClr val="accent3"/>
                </a:solidFill>
              </a:rPr>
              <a:t>Quote is EMBEDDED in your own words</a:t>
            </a:r>
          </a:p>
          <a:p>
            <a:pPr lvl="0">
              <a:buClr>
                <a:srgbClr val="F3A447"/>
              </a:buClr>
            </a:pPr>
            <a:r>
              <a:rPr lang="en-US" dirty="0">
                <a:solidFill>
                  <a:prstClr val="white"/>
                </a:solidFill>
              </a:rPr>
              <a:t>That’s why the TEXT Evidence has 2 squares in the outline</a:t>
            </a:r>
            <a:r>
              <a:rPr lang="en-US" dirty="0" smtClean="0">
                <a:solidFill>
                  <a:prstClr val="white"/>
                </a:solidFill>
              </a:rPr>
              <a:t>:</a:t>
            </a:r>
          </a:p>
          <a:p>
            <a:pPr lvl="1">
              <a:buClr>
                <a:srgbClr val="F3A447"/>
              </a:buClr>
            </a:pPr>
            <a:r>
              <a:rPr lang="en-US" dirty="0" smtClean="0">
                <a:solidFill>
                  <a:srgbClr val="E7BC29"/>
                </a:solidFill>
              </a:rPr>
              <a:t>CONTEXT- The parts of a written statement that come either before or after a specific word or passage and impacts its meaning. This info will be your interpretation of what’s going on in the text right when your quote happens and will help you embed your quote.</a:t>
            </a:r>
            <a:endParaRPr lang="en-US" dirty="0">
              <a:solidFill>
                <a:srgbClr val="E7BC29"/>
              </a:solidFill>
            </a:endParaRPr>
          </a:p>
          <a:p>
            <a:pPr lvl="1">
              <a:buFont typeface="Arial"/>
              <a:buChar char="•"/>
            </a:pPr>
            <a:r>
              <a:rPr lang="en-US" dirty="0" smtClean="0">
                <a:solidFill>
                  <a:srgbClr val="E7BC29"/>
                </a:solidFill>
              </a:rPr>
              <a:t>IT SAYS- This is the actual quote taken word for word from the text</a:t>
            </a:r>
          </a:p>
          <a:p>
            <a:pPr marL="1188720" lvl="2" indent="-457200">
              <a:buFont typeface="+mj-lt"/>
              <a:buAutoNum type="arabicPeriod"/>
            </a:pPr>
            <a:endParaRPr lang="en-US" dirty="0"/>
          </a:p>
        </p:txBody>
      </p:sp>
      <p:sp>
        <p:nvSpPr>
          <p:cNvPr id="3" name="Title 2"/>
          <p:cNvSpPr>
            <a:spLocks noGrp="1"/>
          </p:cNvSpPr>
          <p:nvPr>
            <p:ph type="title"/>
          </p:nvPr>
        </p:nvSpPr>
        <p:spPr/>
        <p:txBody>
          <a:bodyPr/>
          <a:lstStyle/>
          <a:p>
            <a:r>
              <a:rPr lang="en-US" sz="4000" b="1" spc="0" dirty="0" smtClean="0">
                <a:ln w="24500" cmpd="dbl">
                  <a:solidFill>
                    <a:schemeClr val="accent2">
                      <a:shade val="85000"/>
                      <a:satMod val="155000"/>
                    </a:schemeClr>
                  </a:solidFill>
                  <a:prstDash val="solid"/>
                  <a:miter lim="800000"/>
                </a:ln>
                <a:solidFill>
                  <a:srgbClr val="800000"/>
                </a:solidFill>
                <a:effectLst>
                  <a:outerShdw blurRad="38100" dist="38100" dir="7020000" algn="tl">
                    <a:srgbClr val="000000">
                      <a:alpha val="35000"/>
                    </a:srgbClr>
                  </a:outerShdw>
                </a:effectLst>
              </a:rPr>
              <a:t>TEXT</a:t>
            </a:r>
            <a:r>
              <a:rPr lang="en-US" sz="40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Evidence in Foursquare</a:t>
            </a:r>
            <a:endParaRPr lang="en-US" dirty="0"/>
          </a:p>
        </p:txBody>
      </p:sp>
    </p:spTree>
    <p:extLst>
      <p:ext uri="{BB962C8B-B14F-4D97-AF65-F5344CB8AC3E}">
        <p14:creationId xmlns:p14="http://schemas.microsoft.com/office/powerpoint/2010/main" val="3444257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Clr>
                <a:srgbClr val="F3A447"/>
              </a:buClr>
            </a:pPr>
            <a:r>
              <a:rPr lang="en-US" b="1" u="sng" dirty="0" smtClean="0">
                <a:solidFill>
                  <a:srgbClr val="800000"/>
                </a:solidFill>
              </a:rPr>
              <a:t>CONTEXT</a:t>
            </a:r>
            <a:r>
              <a:rPr lang="en-US" dirty="0" smtClean="0">
                <a:solidFill>
                  <a:srgbClr val="E7BC29"/>
                </a:solidFill>
              </a:rPr>
              <a:t>- The parts of a written statement that come either before or after a specific word or passage and </a:t>
            </a:r>
            <a:r>
              <a:rPr lang="en-US" b="1" dirty="0" smtClean="0">
                <a:solidFill>
                  <a:srgbClr val="E7BC29"/>
                </a:solidFill>
              </a:rPr>
              <a:t>impacts its meaning</a:t>
            </a:r>
            <a:r>
              <a:rPr lang="en-US" dirty="0" smtClean="0">
                <a:solidFill>
                  <a:srgbClr val="E7BC29"/>
                </a:solidFill>
              </a:rPr>
              <a:t>. This info will be your interpretation of what’s going on in the text right when your quote happens and will help you embed your quote.</a:t>
            </a:r>
            <a:endParaRPr lang="en-US" dirty="0">
              <a:solidFill>
                <a:srgbClr val="E7BC29"/>
              </a:solidFill>
            </a:endParaRPr>
          </a:p>
          <a:p>
            <a:pPr lvl="1">
              <a:buFont typeface="Arial"/>
              <a:buChar char="•"/>
            </a:pPr>
            <a:r>
              <a:rPr lang="en-US" b="1" u="sng" dirty="0" smtClean="0">
                <a:solidFill>
                  <a:srgbClr val="800000"/>
                </a:solidFill>
              </a:rPr>
              <a:t>IT</a:t>
            </a:r>
            <a:r>
              <a:rPr lang="en-US" b="1" u="sng" dirty="0" smtClean="0">
                <a:solidFill>
                  <a:srgbClr val="E7BC29"/>
                </a:solidFill>
              </a:rPr>
              <a:t> </a:t>
            </a:r>
            <a:r>
              <a:rPr lang="en-US" b="1" u="sng" dirty="0" smtClean="0">
                <a:solidFill>
                  <a:srgbClr val="800000"/>
                </a:solidFill>
              </a:rPr>
              <a:t>SAYS</a:t>
            </a:r>
            <a:r>
              <a:rPr lang="en-US" dirty="0" smtClean="0">
                <a:solidFill>
                  <a:srgbClr val="E7BC29"/>
                </a:solidFill>
              </a:rPr>
              <a:t>- This is the actual quote taken word for word from the text. It needs to make sense with the context info that you include BEFORE you write the quote.</a:t>
            </a:r>
          </a:p>
          <a:p>
            <a:pPr lvl="1">
              <a:buFont typeface="Arial"/>
              <a:buChar char="•"/>
            </a:pPr>
            <a:r>
              <a:rPr lang="en-US" dirty="0" smtClean="0">
                <a:solidFill>
                  <a:srgbClr val="800000"/>
                </a:solidFill>
              </a:rPr>
              <a:t>When these two squares in foursquare are put together, it will make your complete embedded quote for your text evidence.</a:t>
            </a:r>
          </a:p>
          <a:p>
            <a:pPr marL="1188720" lvl="2" indent="-457200">
              <a:buFont typeface="+mj-lt"/>
              <a:buAutoNum type="arabicPeriod"/>
            </a:pPr>
            <a:endParaRPr lang="en-US" dirty="0"/>
          </a:p>
        </p:txBody>
      </p:sp>
      <p:sp>
        <p:nvSpPr>
          <p:cNvPr id="3" name="Title 2"/>
          <p:cNvSpPr>
            <a:spLocks noGrp="1"/>
          </p:cNvSpPr>
          <p:nvPr>
            <p:ph type="title"/>
          </p:nvPr>
        </p:nvSpPr>
        <p:spPr/>
        <p:txBody>
          <a:bodyPr/>
          <a:lstStyle/>
          <a:p>
            <a:r>
              <a:rPr lang="en-US" sz="40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TEXT Evidence in Foursquare</a:t>
            </a:r>
            <a:endParaRPr lang="en-US" dirty="0"/>
          </a:p>
        </p:txBody>
      </p:sp>
    </p:spTree>
    <p:extLst>
      <p:ext uri="{BB962C8B-B14F-4D97-AF65-F5344CB8AC3E}">
        <p14:creationId xmlns:p14="http://schemas.microsoft.com/office/powerpoint/2010/main" val="255346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 what</a:t>
            </a:r>
            <a:r>
              <a:rPr lang="en-US" dirty="0" smtClean="0"/>
              <a:t>?</a:t>
            </a:r>
          </a:p>
          <a:p>
            <a:r>
              <a:rPr lang="en-US" dirty="0" smtClean="0"/>
              <a:t>Explain HOW your quote supports your answer.</a:t>
            </a:r>
            <a:endParaRPr lang="en-US" dirty="0" smtClean="0"/>
          </a:p>
          <a:p>
            <a:r>
              <a:rPr lang="en-US" dirty="0" smtClean="0"/>
              <a:t>Why does anyone care</a:t>
            </a:r>
            <a:r>
              <a:rPr lang="en-US" dirty="0" smtClean="0"/>
              <a:t>?</a:t>
            </a:r>
          </a:p>
          <a:p>
            <a:r>
              <a:rPr lang="en-US" dirty="0"/>
              <a:t>What can the reader learn from your answer and text evidence</a:t>
            </a:r>
            <a:r>
              <a:rPr lang="en-US" dirty="0" smtClean="0"/>
              <a:t>?</a:t>
            </a:r>
            <a:endParaRPr lang="en-US" dirty="0" smtClean="0"/>
          </a:p>
          <a:p>
            <a:r>
              <a:rPr lang="en-US" dirty="0" smtClean="0"/>
              <a:t>How can this information apply to the human race in general?</a:t>
            </a:r>
          </a:p>
          <a:p>
            <a:r>
              <a:rPr lang="en-US" dirty="0" smtClean="0"/>
              <a:t>This </a:t>
            </a:r>
            <a:r>
              <a:rPr lang="en-US" dirty="0" smtClean="0"/>
              <a:t>should be a universal statement that </a:t>
            </a:r>
            <a:r>
              <a:rPr lang="en-US" dirty="0" smtClean="0"/>
              <a:t>TEACHES the reader something about your answer and text evidence.</a:t>
            </a:r>
            <a:endParaRPr lang="en-US" dirty="0"/>
          </a:p>
        </p:txBody>
      </p:sp>
      <p:sp>
        <p:nvSpPr>
          <p:cNvPr id="3" name="Title 2"/>
          <p:cNvSpPr>
            <a:spLocks noGrp="1"/>
          </p:cNvSpPr>
          <p:nvPr>
            <p:ph type="title"/>
          </p:nvPr>
        </p:nvSpPr>
        <p:spPr/>
        <p:txBody>
          <a:bodyPr/>
          <a:lstStyle/>
          <a:p>
            <a:pPr algn="ctr"/>
            <a:r>
              <a:rPr lang="en-US" sz="44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Explain</a:t>
            </a:r>
            <a:endParaRPr lang="en-US" dirty="0"/>
          </a:p>
        </p:txBody>
      </p:sp>
    </p:spTree>
    <p:extLst>
      <p:ext uri="{BB962C8B-B14F-4D97-AF65-F5344CB8AC3E}">
        <p14:creationId xmlns:p14="http://schemas.microsoft.com/office/powerpoint/2010/main" val="7868343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is the “so what” box.</a:t>
            </a:r>
          </a:p>
          <a:p>
            <a:r>
              <a:rPr lang="en-US" dirty="0" smtClean="0"/>
              <a:t>Sometimes it helps to start your explanation with the words “When people…”, but that doesn’t always work for the prompt.</a:t>
            </a:r>
          </a:p>
          <a:p>
            <a:r>
              <a:rPr lang="en-US" dirty="0" smtClean="0"/>
              <a:t>You may have to use the words “When authors…” </a:t>
            </a:r>
          </a:p>
          <a:p>
            <a:r>
              <a:rPr lang="en-US" dirty="0" smtClean="0"/>
              <a:t>Just make sure that you’re explaining HOW your quote proves your </a:t>
            </a:r>
            <a:r>
              <a:rPr lang="en-US" dirty="0" smtClean="0">
                <a:solidFill>
                  <a:srgbClr val="800000"/>
                </a:solidFill>
              </a:rPr>
              <a:t>A</a:t>
            </a:r>
            <a:r>
              <a:rPr lang="en-US" dirty="0" smtClean="0"/>
              <a:t>nswer, and what the reader can LEARN from the information in the </a:t>
            </a:r>
            <a:r>
              <a:rPr lang="en-US" dirty="0" smtClean="0">
                <a:solidFill>
                  <a:srgbClr val="800000"/>
                </a:solidFill>
              </a:rPr>
              <a:t>A</a:t>
            </a:r>
            <a:r>
              <a:rPr lang="en-US" dirty="0" smtClean="0"/>
              <a:t>nswer and </a:t>
            </a:r>
            <a:r>
              <a:rPr lang="en-US" dirty="0" smtClean="0">
                <a:solidFill>
                  <a:srgbClr val="800000"/>
                </a:solidFill>
              </a:rPr>
              <a:t>T</a:t>
            </a:r>
            <a:r>
              <a:rPr lang="en-US" dirty="0" smtClean="0"/>
              <a:t>ext Evidence sentences.</a:t>
            </a:r>
            <a:endParaRPr lang="en-US" dirty="0"/>
          </a:p>
        </p:txBody>
      </p:sp>
      <p:sp>
        <p:nvSpPr>
          <p:cNvPr id="3" name="Title 2"/>
          <p:cNvSpPr>
            <a:spLocks noGrp="1"/>
          </p:cNvSpPr>
          <p:nvPr>
            <p:ph type="title"/>
          </p:nvPr>
        </p:nvSpPr>
        <p:spPr/>
        <p:txBody>
          <a:bodyPr/>
          <a:lstStyle/>
          <a:p>
            <a:r>
              <a:rPr lang="en-US" sz="4000" b="1" spc="0" dirty="0" smtClean="0">
                <a:ln w="24500" cmpd="dbl">
                  <a:solidFill>
                    <a:schemeClr val="accent2">
                      <a:shade val="85000"/>
                      <a:satMod val="155000"/>
                    </a:schemeClr>
                  </a:solidFill>
                  <a:prstDash val="solid"/>
                  <a:miter lim="800000"/>
                </a:ln>
                <a:solidFill>
                  <a:srgbClr val="800000"/>
                </a:solidFill>
                <a:effectLst>
                  <a:outerShdw blurRad="38100" dist="38100" dir="7020000" algn="tl">
                    <a:srgbClr val="000000">
                      <a:alpha val="35000"/>
                    </a:srgbClr>
                  </a:outerShdw>
                </a:effectLst>
              </a:rPr>
              <a:t>EXPLAIN</a:t>
            </a:r>
            <a:r>
              <a:rPr lang="en-US" sz="4000" b="1"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in Foursquare</a:t>
            </a:r>
            <a:endParaRPr lang="en-US" dirty="0"/>
          </a:p>
        </p:txBody>
      </p:sp>
    </p:spTree>
    <p:extLst>
      <p:ext uri="{BB962C8B-B14F-4D97-AF65-F5344CB8AC3E}">
        <p14:creationId xmlns:p14="http://schemas.microsoft.com/office/powerpoint/2010/main" val="80799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51503773"/>
              </p:ext>
            </p:extLst>
          </p:nvPr>
        </p:nvGraphicFramePr>
        <p:xfrm>
          <a:off x="609600" y="1143000"/>
          <a:ext cx="7848600" cy="5492915"/>
        </p:xfrm>
        <a:graphic>
          <a:graphicData uri="http://schemas.openxmlformats.org/drawingml/2006/table">
            <a:tbl>
              <a:tblPr/>
              <a:tblGrid>
                <a:gridCol w="3924300"/>
                <a:gridCol w="3924300"/>
              </a:tblGrid>
              <a:tr h="2438400">
                <a:tc>
                  <a:txBody>
                    <a:bodyPr/>
                    <a:lstStyle/>
                    <a:p>
                      <a:pPr rtl="0" fontAlgn="t">
                        <a:spcBef>
                          <a:spcPts val="0"/>
                        </a:spcBef>
                        <a:spcAft>
                          <a:spcPts val="0"/>
                        </a:spcAft>
                      </a:pPr>
                      <a:r>
                        <a:rPr lang="en-US" sz="2400" b="1" i="0" u="none" strike="noStrike" dirty="0">
                          <a:solidFill>
                            <a:schemeClr val="accent2">
                              <a:lumMod val="60000"/>
                              <a:lumOff val="40000"/>
                            </a:schemeClr>
                          </a:solidFill>
                          <a:latin typeface="Droid Serif"/>
                        </a:rPr>
                        <a:t>IT SAYS</a:t>
                      </a:r>
                      <a:endParaRPr lang="en-US" sz="2400" dirty="0">
                        <a:solidFill>
                          <a:schemeClr val="accent2">
                            <a:lumMod val="60000"/>
                            <a:lumOff val="40000"/>
                          </a:schemeClr>
                        </a:solidFill>
                      </a:endParaRPr>
                    </a:p>
                    <a:p>
                      <a:pPr algn="r" rtl="0" fontAlgn="t">
                        <a:spcBef>
                          <a:spcPts val="0"/>
                        </a:spcBef>
                        <a:spcAft>
                          <a:spcPts val="0"/>
                        </a:spcAft>
                      </a:pPr>
                      <a:endParaRPr lang="en-US" b="0" i="0" u="none" strike="noStrike" dirty="0" smtClean="0">
                        <a:solidFill>
                          <a:schemeClr val="tx1"/>
                        </a:solidFill>
                        <a:latin typeface="+mn-lt"/>
                      </a:endParaRPr>
                    </a:p>
                    <a:p>
                      <a:pPr algn="r" rtl="0" fontAlgn="t">
                        <a:spcBef>
                          <a:spcPts val="0"/>
                        </a:spcBef>
                        <a:spcAft>
                          <a:spcPts val="0"/>
                        </a:spcAft>
                      </a:pPr>
                      <a:r>
                        <a:rPr lang="en-US" b="1" i="0" u="none" strike="noStrike" dirty="0">
                          <a:solidFill>
                            <a:srgbClr val="FF0000"/>
                          </a:solidFill>
                          <a:latin typeface="Droid Serif"/>
                        </a:rPr>
                        <a:t>    </a:t>
                      </a:r>
                      <a:r>
                        <a:rPr lang="en-US" b="1" i="0" u="none" strike="noStrike" dirty="0">
                          <a:solidFill>
                            <a:srgbClr val="9900FF"/>
                          </a:solidFill>
                          <a:latin typeface="Droid Serif"/>
                        </a:rPr>
                        <a:t>                   </a:t>
                      </a:r>
                      <a:endParaRPr lang="en-US" b="1" i="0" u="none" strike="noStrike" dirty="0" smtClean="0">
                        <a:solidFill>
                          <a:srgbClr val="9900FF"/>
                        </a:solidFill>
                        <a:latin typeface="Droid Serif"/>
                      </a:endParaRPr>
                    </a:p>
                    <a:p>
                      <a:pPr algn="ctr" rtl="0" fontAlgn="t">
                        <a:spcBef>
                          <a:spcPts val="0"/>
                        </a:spcBef>
                        <a:spcAft>
                          <a:spcPts val="0"/>
                        </a:spcAft>
                      </a:pPr>
                      <a:r>
                        <a:rPr lang="en-US" sz="2400" b="1" i="0" u="none" strike="noStrike" dirty="0" smtClean="0">
                          <a:solidFill>
                            <a:schemeClr val="tx1"/>
                          </a:solidFill>
                          <a:latin typeface="+mn-lt"/>
                        </a:rPr>
                        <a:t>TEXT </a:t>
                      </a:r>
                      <a:r>
                        <a:rPr lang="en-US" sz="2400" b="1" i="0" u="none" strike="noStrike" dirty="0" smtClean="0">
                          <a:solidFill>
                            <a:schemeClr val="tx1"/>
                          </a:solidFill>
                          <a:latin typeface="+mn-lt"/>
                        </a:rPr>
                        <a:t>EVIDENCE</a:t>
                      </a:r>
                      <a:r>
                        <a:rPr lang="en-US" b="1" i="0" u="none" strike="noStrike" dirty="0">
                          <a:solidFill>
                            <a:srgbClr val="9900FF"/>
                          </a:solidFill>
                          <a:latin typeface="Droid Serif"/>
                        </a:rPr>
                        <a:t> </a:t>
                      </a:r>
                      <a:endParaRPr lang="en-US" b="1" i="0" u="none" strike="noStrike" dirty="0" smtClean="0">
                        <a:solidFill>
                          <a:srgbClr val="9900FF"/>
                        </a:solidFill>
                        <a:latin typeface="Droid Serif"/>
                      </a:endParaRPr>
                    </a:p>
                    <a:p>
                      <a:pPr algn="ctr" rtl="0" fontAlgn="t">
                        <a:spcBef>
                          <a:spcPts val="0"/>
                        </a:spcBef>
                        <a:spcAft>
                          <a:spcPts val="0"/>
                        </a:spcAft>
                      </a:pPr>
                      <a:endParaRPr lang="en-US" sz="2000" b="1" i="0" u="none" strike="noStrike" dirty="0" smtClean="0">
                        <a:solidFill>
                          <a:srgbClr val="9900FF"/>
                        </a:solidFill>
                        <a:latin typeface="Droid Serif"/>
                      </a:endParaRPr>
                    </a:p>
                    <a:p>
                      <a:pPr algn="r" rtl="0" fontAlgn="t">
                        <a:spcBef>
                          <a:spcPts val="0"/>
                        </a:spcBef>
                        <a:spcAft>
                          <a:spcPts val="0"/>
                        </a:spcAft>
                      </a:pPr>
                      <a:endParaRPr lang="en-US" sz="2000" b="1" i="0" u="none" strike="noStrike" dirty="0" smtClean="0">
                        <a:solidFill>
                          <a:srgbClr val="9900FF"/>
                        </a:solidFill>
                        <a:latin typeface="Droid Serif"/>
                      </a:endParaRPr>
                    </a:p>
                    <a:p>
                      <a:pPr algn="r" rtl="0" fontAlgn="t">
                        <a:spcBef>
                          <a:spcPts val="0"/>
                        </a:spcBef>
                        <a:spcAft>
                          <a:spcPts val="0"/>
                        </a:spcAft>
                      </a:pPr>
                      <a:endParaRPr lang="en-US" sz="2000" b="1" i="0" u="none" strike="noStrike" dirty="0" smtClean="0">
                        <a:solidFill>
                          <a:srgbClr val="9900FF"/>
                        </a:solidFill>
                        <a:latin typeface="Droid Serif"/>
                      </a:endParaRPr>
                    </a:p>
                    <a:p>
                      <a:pPr algn="r" rtl="0" fontAlgn="t">
                        <a:spcBef>
                          <a:spcPts val="0"/>
                        </a:spcBef>
                        <a:spcAft>
                          <a:spcPts val="0"/>
                        </a:spcAft>
                      </a:pPr>
                      <a:r>
                        <a:rPr lang="en-US" sz="2000" b="1" i="0" u="none" strike="noStrike" dirty="0" smtClean="0">
                          <a:solidFill>
                            <a:srgbClr val="9900FF"/>
                          </a:solidFill>
                          <a:latin typeface="Droid Serif"/>
                        </a:rPr>
                        <a:t>3</a:t>
                      </a: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b="1" i="0" u="none" strike="noStrike" dirty="0">
                          <a:solidFill>
                            <a:srgbClr val="9900FF"/>
                          </a:solidFill>
                          <a:latin typeface="Droid Serif"/>
                        </a:rPr>
                        <a:t>                       </a:t>
                      </a:r>
                      <a:r>
                        <a:rPr lang="en-US" sz="2400" b="1" i="0" u="none" strike="noStrike" dirty="0" smtClean="0">
                          <a:solidFill>
                            <a:schemeClr val="accent2">
                              <a:lumMod val="60000"/>
                              <a:lumOff val="40000"/>
                            </a:schemeClr>
                          </a:solidFill>
                          <a:latin typeface="Droid Serif"/>
                        </a:rPr>
                        <a:t>                 </a:t>
                      </a:r>
                      <a:r>
                        <a:rPr lang="en-US" sz="2400" b="1" i="0" u="none" strike="noStrike" dirty="0">
                          <a:solidFill>
                            <a:schemeClr val="accent2">
                              <a:lumMod val="60000"/>
                              <a:lumOff val="40000"/>
                            </a:schemeClr>
                          </a:solidFill>
                          <a:latin typeface="Droid Serif"/>
                        </a:rPr>
                        <a:t> I SAY</a:t>
                      </a:r>
                      <a:endParaRPr lang="en-US" sz="2400" dirty="0">
                        <a:solidFill>
                          <a:schemeClr val="accent2">
                            <a:lumMod val="60000"/>
                            <a:lumOff val="40000"/>
                          </a:schemeClr>
                        </a:solidFill>
                      </a:endParaRPr>
                    </a:p>
                    <a:p>
                      <a:pPr algn="ctr" rtl="0" fontAlgn="t">
                        <a:spcBef>
                          <a:spcPts val="0"/>
                        </a:spcBef>
                        <a:spcAft>
                          <a:spcPts val="0"/>
                        </a:spcAft>
                      </a:pPr>
                      <a:r>
                        <a:rPr lang="en-US" dirty="0"/>
                        <a:t/>
                      </a:r>
                      <a:br>
                        <a:rPr lang="en-US" dirty="0"/>
                      </a:br>
                      <a:r>
                        <a:rPr lang="en-US" dirty="0"/>
                        <a:t/>
                      </a:r>
                      <a:br>
                        <a:rPr lang="en-US" dirty="0"/>
                      </a:br>
                      <a:r>
                        <a:rPr lang="en-US" sz="2400" dirty="0" smtClean="0"/>
                        <a:t>ANSWER – use words</a:t>
                      </a:r>
                      <a:r>
                        <a:rPr lang="en-US" sz="2400" baseline="0" dirty="0" smtClean="0"/>
                        <a:t> FROM THE PROMPT to   write your Answer.</a:t>
                      </a:r>
                      <a:r>
                        <a:rPr lang="en-US" sz="2000" b="1" i="0" u="none" strike="noStrike" dirty="0" smtClean="0">
                          <a:solidFill>
                            <a:srgbClr val="9900FF"/>
                          </a:solidFill>
                          <a:latin typeface="Droid Serif"/>
                        </a:rPr>
                        <a:t> </a:t>
                      </a:r>
                      <a:r>
                        <a:rPr lang="en-US" b="1" i="0" u="none" strike="noStrike" dirty="0">
                          <a:solidFill>
                            <a:srgbClr val="9900FF"/>
                          </a:solidFill>
                          <a:latin typeface="Droid Serif"/>
                        </a:rPr>
                        <a:t>       </a:t>
                      </a:r>
                      <a:endParaRPr lang="en-US" b="1" i="0" u="none" strike="noStrike" dirty="0" smtClean="0">
                        <a:solidFill>
                          <a:srgbClr val="9900FF"/>
                        </a:solidFill>
                        <a:latin typeface="Droid Serif"/>
                      </a:endParaRPr>
                    </a:p>
                    <a:p>
                      <a:pPr algn="l" rtl="0" fontAlgn="t">
                        <a:spcBef>
                          <a:spcPts val="0"/>
                        </a:spcBef>
                        <a:spcAft>
                          <a:spcPts val="0"/>
                        </a:spcAft>
                      </a:pPr>
                      <a:endParaRPr lang="en-US" b="1" i="0" u="none" strike="noStrike" dirty="0" smtClean="0">
                        <a:solidFill>
                          <a:srgbClr val="9900FF"/>
                        </a:solidFill>
                        <a:latin typeface="Droid Serif"/>
                      </a:endParaRPr>
                    </a:p>
                    <a:p>
                      <a:pPr algn="l" rtl="0" fontAlgn="t">
                        <a:spcBef>
                          <a:spcPts val="0"/>
                        </a:spcBef>
                        <a:spcAft>
                          <a:spcPts val="0"/>
                        </a:spcAft>
                      </a:pPr>
                      <a:r>
                        <a:rPr lang="en-US" b="1" i="0" u="none" strike="noStrike" dirty="0" smtClean="0">
                          <a:solidFill>
                            <a:srgbClr val="9900FF"/>
                          </a:solidFill>
                          <a:latin typeface="Droid Serif"/>
                        </a:rPr>
                        <a:t>1</a:t>
                      </a:r>
                      <a:r>
                        <a:rPr lang="en-US" b="1" i="0" u="none" strike="noStrike" dirty="0">
                          <a:solidFill>
                            <a:srgbClr val="9900FF"/>
                          </a:solidFill>
                          <a:latin typeface="Droid Serif"/>
                        </a:rPr>
                        <a:t>                            </a:t>
                      </a:r>
                      <a:endParaRPr lang="en-US"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677969">
                <a:tc>
                  <a:txBody>
                    <a:bodyPr/>
                    <a:lstStyle/>
                    <a:p>
                      <a:pPr rtl="0" fontAlgn="t">
                        <a:spcBef>
                          <a:spcPts val="0"/>
                        </a:spcBef>
                        <a:spcAft>
                          <a:spcPts val="0"/>
                        </a:spcAft>
                      </a:pPr>
                      <a:r>
                        <a:rPr lang="en-US" sz="2400" b="1" i="0" u="none" strike="noStrike" dirty="0">
                          <a:solidFill>
                            <a:schemeClr val="accent2">
                              <a:lumMod val="60000"/>
                              <a:lumOff val="40000"/>
                            </a:schemeClr>
                          </a:solidFill>
                          <a:latin typeface="+mn-lt"/>
                        </a:rPr>
                        <a:t>CONTEXT  </a:t>
                      </a:r>
                      <a:r>
                        <a:rPr lang="en-US" b="1" i="0" u="none" strike="noStrike" dirty="0">
                          <a:solidFill>
                            <a:srgbClr val="9900FF"/>
                          </a:solidFill>
                          <a:latin typeface="Droid Serif"/>
                        </a:rPr>
                        <a:t>       </a:t>
                      </a:r>
                      <a:r>
                        <a:rPr lang="en-US" b="1" i="0" u="none" strike="noStrike" dirty="0" smtClean="0">
                          <a:solidFill>
                            <a:srgbClr val="9900FF"/>
                          </a:solidFill>
                          <a:latin typeface="Droid Serif"/>
                        </a:rPr>
                        <a:t>                        </a:t>
                      </a:r>
                      <a:r>
                        <a:rPr lang="en-US" b="1" i="0" u="none" strike="noStrike" dirty="0">
                          <a:solidFill>
                            <a:srgbClr val="9900FF"/>
                          </a:solidFill>
                          <a:latin typeface="Droid Serif"/>
                        </a:rPr>
                        <a:t> </a:t>
                      </a:r>
                      <a:r>
                        <a:rPr lang="en-US" sz="2000" b="1" i="0" u="none" strike="noStrike" dirty="0">
                          <a:solidFill>
                            <a:srgbClr val="9900FF"/>
                          </a:solidFill>
                          <a:latin typeface="Droid Serif"/>
                        </a:rPr>
                        <a:t>2</a:t>
                      </a:r>
                      <a:endParaRPr lang="en-US" sz="2000" dirty="0"/>
                    </a:p>
                    <a:p>
                      <a:pPr algn="ctr" rtl="0" fontAlgn="t">
                        <a:spcBef>
                          <a:spcPts val="0"/>
                        </a:spcBef>
                        <a:spcAft>
                          <a:spcPts val="0"/>
                        </a:spcAft>
                      </a:pPr>
                      <a:r>
                        <a:rPr lang="en-US" dirty="0"/>
                        <a:t/>
                      </a:r>
                      <a:br>
                        <a:rPr lang="en-US" dirty="0"/>
                      </a:br>
                      <a:endParaRPr lang="en-US" b="1" i="0" u="none" strike="noStrike" dirty="0" smtClean="0">
                        <a:solidFill>
                          <a:srgbClr val="FF0000"/>
                        </a:solidFill>
                        <a:latin typeface="Droid Serif"/>
                      </a:endParaRPr>
                    </a:p>
                    <a:p>
                      <a:pPr algn="ctr" rtl="0" fontAlgn="t">
                        <a:spcBef>
                          <a:spcPts val="0"/>
                        </a:spcBef>
                        <a:spcAft>
                          <a:spcPts val="0"/>
                        </a:spcAft>
                      </a:pPr>
                      <a:r>
                        <a:rPr lang="en-US" sz="2000" b="1" i="0" u="none" strike="noStrike" dirty="0" smtClean="0">
                          <a:solidFill>
                            <a:schemeClr val="tx1"/>
                          </a:solidFill>
                          <a:latin typeface="+mn-lt"/>
                        </a:rPr>
                        <a:t>What is happening</a:t>
                      </a:r>
                      <a:r>
                        <a:rPr lang="en-US" sz="2000" b="1" i="0" u="none" strike="noStrike" baseline="0" dirty="0" smtClean="0">
                          <a:solidFill>
                            <a:schemeClr val="tx1"/>
                          </a:solidFill>
                          <a:latin typeface="+mn-lt"/>
                        </a:rPr>
                        <a:t> in the text when your quote appears?</a:t>
                      </a:r>
                      <a:endParaRPr lang="en-US" sz="2000" b="1" i="0" u="none" strike="noStrike" dirty="0" smtClean="0">
                        <a:solidFill>
                          <a:schemeClr val="tx1"/>
                        </a:solidFill>
                        <a:latin typeface="+mn-lt"/>
                      </a:endParaRPr>
                    </a:p>
                    <a:p>
                      <a:pPr algn="ctr" rtl="0" fontAlgn="t">
                        <a:spcBef>
                          <a:spcPts val="0"/>
                        </a:spcBef>
                        <a:spcAft>
                          <a:spcPts val="0"/>
                        </a:spcAft>
                      </a:pPr>
                      <a:r>
                        <a:rPr lang="en-US" b="1" i="0" u="none" strike="noStrike" dirty="0" smtClean="0">
                          <a:solidFill>
                            <a:schemeClr val="tx1"/>
                          </a:solidFill>
                          <a:latin typeface="Droid Serif"/>
                        </a:rPr>
                        <a:t>This is how you will EMBED your quote</a:t>
                      </a:r>
                      <a:endParaRPr lang="en-US" b="1" i="0" u="none" strike="noStrike" dirty="0" smtClean="0">
                        <a:solidFill>
                          <a:schemeClr val="tx1"/>
                        </a:solidFill>
                        <a:latin typeface="Droid Serif"/>
                      </a:endParaRPr>
                    </a:p>
                    <a:p>
                      <a:pPr algn="ctr" rtl="0" fontAlgn="t">
                        <a:spcBef>
                          <a:spcPts val="0"/>
                        </a:spcBef>
                        <a:spcAft>
                          <a:spcPts val="0"/>
                        </a:spcAft>
                      </a:pPr>
                      <a:endParaRPr lang="en-US" b="1" i="0" u="none" strike="noStrike" dirty="0" smtClean="0">
                        <a:solidFill>
                          <a:srgbClr val="FF0000"/>
                        </a:solidFill>
                        <a:latin typeface="Droid Serif"/>
                      </a:endParaRPr>
                    </a:p>
                    <a:p>
                      <a:pPr algn="ctr" rtl="0" fontAlgn="t">
                        <a:spcBef>
                          <a:spcPts val="0"/>
                        </a:spcBef>
                        <a:spcAft>
                          <a:spcPts val="0"/>
                        </a:spcAft>
                      </a:pPr>
                      <a:endParaRPr lang="en-US"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9900FF"/>
                          </a:solidFill>
                          <a:latin typeface="Droid Serif"/>
                        </a:rPr>
                        <a:t>4</a:t>
                      </a:r>
                      <a:r>
                        <a:rPr lang="en-US" b="1" i="0" u="none" strike="noStrike" dirty="0">
                          <a:solidFill>
                            <a:srgbClr val="9900FF"/>
                          </a:solidFill>
                          <a:latin typeface="Droid Serif"/>
                        </a:rPr>
                        <a:t>                          </a:t>
                      </a:r>
                      <a:r>
                        <a:rPr lang="en-US" b="1" i="0" u="none" strike="noStrike" dirty="0" smtClean="0">
                          <a:solidFill>
                            <a:srgbClr val="9900FF"/>
                          </a:solidFill>
                          <a:latin typeface="Droid Serif"/>
                        </a:rPr>
                        <a:t>    </a:t>
                      </a:r>
                      <a:r>
                        <a:rPr lang="en-US" b="1" i="0" u="none" strike="noStrike" dirty="0">
                          <a:solidFill>
                            <a:srgbClr val="9900FF"/>
                          </a:solidFill>
                          <a:latin typeface="Droid Serif"/>
                        </a:rPr>
                        <a:t>     </a:t>
                      </a:r>
                      <a:r>
                        <a:rPr lang="en-US" sz="2400" b="1" i="0" u="none" strike="noStrike" dirty="0" smtClean="0">
                          <a:solidFill>
                            <a:schemeClr val="accent2">
                              <a:lumMod val="60000"/>
                              <a:lumOff val="40000"/>
                            </a:schemeClr>
                          </a:solidFill>
                          <a:latin typeface="+mn-lt"/>
                        </a:rPr>
                        <a:t>SO </a:t>
                      </a:r>
                      <a:r>
                        <a:rPr lang="en-US" sz="2400" b="1" i="0" u="none" strike="noStrike" dirty="0">
                          <a:solidFill>
                            <a:schemeClr val="accent2">
                              <a:lumMod val="60000"/>
                              <a:lumOff val="40000"/>
                            </a:schemeClr>
                          </a:solidFill>
                          <a:latin typeface="+mn-lt"/>
                        </a:rPr>
                        <a:t>WHAT</a:t>
                      </a:r>
                      <a:endParaRPr lang="en-US" sz="2400" dirty="0">
                        <a:solidFill>
                          <a:schemeClr val="accent2">
                            <a:lumMod val="60000"/>
                            <a:lumOff val="40000"/>
                          </a:schemeClr>
                        </a:solidFill>
                        <a:latin typeface="+mn-lt"/>
                      </a:endParaRPr>
                    </a:p>
                    <a:p>
                      <a:pPr algn="ctr" rtl="0" fontAlgn="t">
                        <a:spcBef>
                          <a:spcPts val="0"/>
                        </a:spcBef>
                        <a:spcAft>
                          <a:spcPts val="0"/>
                        </a:spcAft>
                      </a:pPr>
                      <a:r>
                        <a:rPr lang="en-US" dirty="0"/>
                        <a:t/>
                      </a:r>
                      <a:br>
                        <a:rPr lang="en-US" dirty="0"/>
                      </a:br>
                      <a:r>
                        <a:rPr lang="en-US" dirty="0"/>
                        <a:t/>
                      </a:r>
                      <a:br>
                        <a:rPr lang="en-US" dirty="0"/>
                      </a:br>
                      <a:r>
                        <a:rPr lang="en-US" sz="2400" dirty="0" smtClean="0"/>
                        <a:t>EXPLAIN how your quote and answer combined can teach</a:t>
                      </a:r>
                      <a:r>
                        <a:rPr lang="en-US" sz="2400" baseline="0" dirty="0" smtClean="0"/>
                        <a:t> the reader something</a:t>
                      </a:r>
                      <a:endParaRPr lang="en-US" sz="2400" dirty="0"/>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2133600" y="304800"/>
            <a:ext cx="4966296"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FOURSQUARE</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294</TotalTime>
  <Words>546</Words>
  <Application>Microsoft Macintosh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Short Answer Responses</vt:lpstr>
      <vt:lpstr>PowerPoint Presentation</vt:lpstr>
      <vt:lpstr>ANSWER in Foursquare </vt:lpstr>
      <vt:lpstr>Text Evidence</vt:lpstr>
      <vt:lpstr>TEXT Evidence in Foursquare</vt:lpstr>
      <vt:lpstr>TEXT Evidence in Foursquare</vt:lpstr>
      <vt:lpstr>Explain</vt:lpstr>
      <vt:lpstr>EXPLAIN in Foursquare</vt:lpstr>
      <vt:lpstr>PowerPoint Presentation</vt:lpstr>
      <vt:lpstr>PowerPoint Presentation</vt:lpstr>
      <vt:lpstr>Crossover</vt:lpstr>
    </vt:vector>
  </TitlesOfParts>
  <Company>McKinney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Answer Responses</dc:title>
  <dc:creator>Technology Services Group</dc:creator>
  <cp:lastModifiedBy>McKinney ISD</cp:lastModifiedBy>
  <cp:revision>18</cp:revision>
  <cp:lastPrinted>2015-09-15T20:03:31Z</cp:lastPrinted>
  <dcterms:created xsi:type="dcterms:W3CDTF">2014-01-14T15:47:20Z</dcterms:created>
  <dcterms:modified xsi:type="dcterms:W3CDTF">2015-09-29T00:41:02Z</dcterms:modified>
</cp:coreProperties>
</file>