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84" r:id="rId2"/>
    <p:sldId id="285" r:id="rId3"/>
    <p:sldId id="257" r:id="rId4"/>
    <p:sldId id="258" r:id="rId5"/>
    <p:sldId id="259" r:id="rId6"/>
    <p:sldId id="261" r:id="rId7"/>
    <p:sldId id="262" r:id="rId8"/>
    <p:sldId id="263" r:id="rId9"/>
    <p:sldId id="265" r:id="rId10"/>
    <p:sldId id="266" r:id="rId11"/>
    <p:sldId id="267" r:id="rId12"/>
    <p:sldId id="268" r:id="rId13"/>
    <p:sldId id="269" r:id="rId14"/>
    <p:sldId id="270" r:id="rId15"/>
    <p:sldId id="272" r:id="rId16"/>
    <p:sldId id="271"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41" autoAdjust="0"/>
    <p:restoredTop sz="94660"/>
  </p:normalViewPr>
  <p:slideViewPr>
    <p:cSldViewPr>
      <p:cViewPr varScale="1">
        <p:scale>
          <a:sx n="40" d="100"/>
          <a:sy n="40" d="100"/>
        </p:scale>
        <p:origin x="-153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573ACA-39E2-4AEC-BA0D-D3AC5F70DEB3}" type="datetimeFigureOut">
              <a:rPr lang="en-US" smtClean="0"/>
              <a:pPr/>
              <a:t>1/12/15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D60CAF-55E7-4DEA-9B2E-4CDC733842D7}" type="slidenum">
              <a:rPr lang="en-US" smtClean="0"/>
              <a:pPr/>
              <a:t>‹#›</a:t>
            </a:fld>
            <a:endParaRPr lang="en-US"/>
          </a:p>
        </p:txBody>
      </p:sp>
    </p:spTree>
    <p:extLst>
      <p:ext uri="{BB962C8B-B14F-4D97-AF65-F5344CB8AC3E}">
        <p14:creationId xmlns:p14="http://schemas.microsoft.com/office/powerpoint/2010/main" val="763596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Berlin, Germany, March 1933</a:t>
            </a:r>
          </a:p>
          <a:p>
            <a:pPr eaLnBrk="1" hangingPunct="1">
              <a:spcBef>
                <a:spcPct val="0"/>
              </a:spcBef>
            </a:pPr>
            <a:r>
              <a:rPr lang="en-US" i="1" smtClean="0"/>
              <a:t>National Archives and Records Administration, College Park, MD</a:t>
            </a:r>
            <a:endParaRPr lang="en-US"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5E2F6D-886B-4D78-B645-CF5D2D73F84D}"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Dachau, Germany, April 1945</a:t>
            </a:r>
          </a:p>
          <a:p>
            <a:pPr eaLnBrk="1" hangingPunct="1">
              <a:spcBef>
                <a:spcPct val="0"/>
              </a:spcBef>
            </a:pPr>
            <a:r>
              <a:rPr lang="en-US" i="1" smtClean="0"/>
              <a:t>akg-images / Benno Gantner</a:t>
            </a:r>
            <a:endParaRPr lang="en-US" smtClean="0"/>
          </a:p>
        </p:txBody>
      </p:sp>
      <p:sp>
        <p:nvSpPr>
          <p:cNvPr id="1136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9DB941-DD26-48D0-9A2C-9D8ADC8B6EB4}"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Germany, circa 1935</a:t>
            </a:r>
          </a:p>
          <a:p>
            <a:pPr eaLnBrk="1" hangingPunct="1">
              <a:spcBef>
                <a:spcPct val="0"/>
              </a:spcBef>
            </a:pPr>
            <a:r>
              <a:rPr lang="en-US" i="1" smtClean="0"/>
              <a:t>United States Holocaust Memorial Museum, courtesy of Hillel at Kent State University</a:t>
            </a:r>
            <a:endParaRPr lang="en-US" smtClean="0"/>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9866D2-1738-4568-946E-E9DEDAF40C08}"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Germany, circa 1935</a:t>
            </a:r>
          </a:p>
          <a:p>
            <a:pPr eaLnBrk="1" hangingPunct="1">
              <a:spcBef>
                <a:spcPct val="0"/>
              </a:spcBef>
            </a:pPr>
            <a:r>
              <a:rPr lang="en-US" i="1" smtClean="0"/>
              <a:t>United States Holocaust Memorial Museum, courtesy of Bildarchiv Preussischer Kulturbesitz</a:t>
            </a:r>
            <a:endParaRPr lang="en-US" smtClean="0"/>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AB32F1-EBB2-40DD-A7FC-24392340E20E}"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Rostock, Germany, November 10, 1938</a:t>
            </a:r>
          </a:p>
          <a:p>
            <a:pPr eaLnBrk="1" hangingPunct="1">
              <a:spcBef>
                <a:spcPct val="0"/>
              </a:spcBef>
            </a:pPr>
            <a:r>
              <a:rPr lang="de-DE" i="1" smtClean="0"/>
              <a:t>Archiv der Hansestadt Rostock, Germany</a:t>
            </a:r>
            <a:endParaRPr lang="en-US"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09E566-E6A0-4714-8EC4-CDD486BAD953}"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Buchenwald, Germany, circa 1938–41</a:t>
            </a:r>
          </a:p>
          <a:p>
            <a:pPr eaLnBrk="1" hangingPunct="1">
              <a:spcBef>
                <a:spcPct val="0"/>
              </a:spcBef>
            </a:pPr>
            <a:r>
              <a:rPr lang="en-US" i="1" smtClean="0"/>
              <a:t>United States Holocaust Memorial Museum, courtesy of Robert A. Schmuhl</a:t>
            </a:r>
            <a:endParaRPr lang="en-US"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69AFAA-7BB3-4166-A40C-41AE9FB08234}"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Buchenwald, Germany, circa 1938–41</a:t>
            </a:r>
          </a:p>
          <a:p>
            <a:pPr eaLnBrk="1" hangingPunct="1">
              <a:spcBef>
                <a:spcPct val="0"/>
              </a:spcBef>
            </a:pPr>
            <a:r>
              <a:rPr lang="en-US" i="1" smtClean="0"/>
              <a:t>United States Holocaust Memorial Museum, courtesy of Robert A. Schmuhl</a:t>
            </a:r>
            <a:endParaRPr lang="en-US" smtClean="0"/>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75EBA8-CC9B-435A-B1C4-BCAC73A9BDC7}"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Warsaw, Poland, circa September 1939</a:t>
            </a:r>
          </a:p>
          <a:p>
            <a:pPr eaLnBrk="1" hangingPunct="1">
              <a:spcBef>
                <a:spcPct val="0"/>
              </a:spcBef>
            </a:pPr>
            <a:r>
              <a:rPr lang="en-US" i="1" smtClean="0"/>
              <a:t>United States Holocaust Memorial Museum, courtesy of Julien Bryan</a:t>
            </a:r>
            <a:endParaRPr lang="en-US"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94F67D-B6F0-496E-A9DB-780588231298}"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United States Holocaust Memorial Museum, courtesy of Polskie Koleje Panstwowe S.A., Poland</a:t>
            </a:r>
            <a:endParaRPr lang="en-US" smtClean="0"/>
          </a:p>
        </p:txBody>
      </p:sp>
      <p:sp>
        <p:nvSpPr>
          <p:cNvPr id="1003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66FF70-A73E-4EFC-8B74-FA6232F5353A}"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Auschwitz, Poland, May 1944</a:t>
            </a:r>
          </a:p>
          <a:p>
            <a:pPr eaLnBrk="1" hangingPunct="1">
              <a:spcBef>
                <a:spcPct val="0"/>
              </a:spcBef>
            </a:pPr>
            <a:r>
              <a:rPr lang="en-US" i="1" smtClean="0"/>
              <a:t>United States Holocaust Memorial Museum, courtesy of Yad Vashem, Jerusalem, Israel</a:t>
            </a:r>
            <a:endParaRPr lang="en-US" smtClean="0"/>
          </a:p>
        </p:txBody>
      </p:sp>
      <p:sp>
        <p:nvSpPr>
          <p:cNvPr id="1054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511479-13AB-44C5-B053-AB774CC9E857}" type="slidenum">
              <a:rPr lang="en-US" smtClean="0"/>
              <a:pPr fontAlgn="base">
                <a:spcBef>
                  <a:spcPct val="0"/>
                </a:spcBef>
                <a:spcAft>
                  <a:spcPct val="0"/>
                </a:spcAft>
                <a:defRPr/>
              </a:pPr>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E300968-E799-4958-8E5F-18A333060298}" type="datetimeFigureOut">
              <a:rPr lang="en-US">
                <a:solidFill>
                  <a:prstClr val="black">
                    <a:tint val="75000"/>
                  </a:prstClr>
                </a:solidFill>
              </a:rPr>
              <a:pPr>
                <a:defRPr/>
              </a:pPr>
              <a:t>1/12/15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C430950-BA65-4151-BB3B-B4CD368924F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transition xmlns:p14="http://schemas.microsoft.com/office/powerpoint/2010/mai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0178F3-7205-49A3-A545-88928530A908}" type="datetimeFigureOut">
              <a:rPr lang="en-US">
                <a:solidFill>
                  <a:prstClr val="black">
                    <a:tint val="75000"/>
                  </a:prstClr>
                </a:solidFill>
              </a:rPr>
              <a:pPr>
                <a:defRPr/>
              </a:pPr>
              <a:t>1/12/15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00430EE-A9F0-4DA5-88F4-AE5B7EC3133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transition xmlns:p14="http://schemas.microsoft.com/office/powerpoint/2010/mai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E504E7-B4D0-4248-8D38-34B16B475CD7}" type="datetimeFigureOut">
              <a:rPr lang="en-US">
                <a:solidFill>
                  <a:prstClr val="black">
                    <a:tint val="75000"/>
                  </a:prstClr>
                </a:solidFill>
              </a:rPr>
              <a:pPr>
                <a:defRPr/>
              </a:pPr>
              <a:t>1/12/15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7D7E2D-8E8C-4959-AAB6-9D6E2980F72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075C2D-9881-4E49-B3DC-41EFAB84C8E1}" type="datetimeFigureOut">
              <a:rPr lang="en-US">
                <a:solidFill>
                  <a:prstClr val="black">
                    <a:tint val="75000"/>
                  </a:prstClr>
                </a:solidFill>
              </a:rPr>
              <a:pPr>
                <a:defRPr/>
              </a:pPr>
              <a:t>1/12/15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E4F26D-2E05-4FA9-83D5-256263E3D99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3E0255D-8472-4864-953F-C9109FD88949}" type="datetimeFigureOut">
              <a:rPr lang="en-US">
                <a:solidFill>
                  <a:prstClr val="black">
                    <a:tint val="75000"/>
                  </a:prstClr>
                </a:solidFill>
              </a:rPr>
              <a:pPr>
                <a:defRPr/>
              </a:pPr>
              <a:t>1/12/15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4B14BF-E7AC-42E4-AF37-E28247A5633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5D18404-9C9C-431E-A389-D5BADC931C00}" type="datetimeFigureOut">
              <a:rPr lang="en-US">
                <a:solidFill>
                  <a:prstClr val="black">
                    <a:tint val="75000"/>
                  </a:prstClr>
                </a:solidFill>
              </a:rPr>
              <a:pPr>
                <a:defRPr/>
              </a:pPr>
              <a:t>1/12/15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0DFB1A0-68E8-4960-8B4E-58D31E65895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AD5E702-4272-4E5E-B16A-B9F96383A518}" type="datetimeFigureOut">
              <a:rPr lang="en-US">
                <a:solidFill>
                  <a:prstClr val="black">
                    <a:tint val="75000"/>
                  </a:prstClr>
                </a:solidFill>
              </a:rPr>
              <a:pPr>
                <a:defRPr/>
              </a:pPr>
              <a:t>1/12/15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2DD80C7-CC7D-4F19-92B3-A55076C5A06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863F8CD-EA0C-4A0C-9FAC-1DBBDBA02899}" type="datetimeFigureOut">
              <a:rPr lang="en-US">
                <a:solidFill>
                  <a:prstClr val="black">
                    <a:tint val="75000"/>
                  </a:prstClr>
                </a:solidFill>
              </a:rPr>
              <a:pPr>
                <a:defRPr/>
              </a:pPr>
              <a:t>1/12/15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19B4B6B-C6E4-437B-B0BA-D825329B299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961CF53-C52B-4AB0-9B9B-CBDC20418E08}" type="datetimeFigureOut">
              <a:rPr lang="en-US">
                <a:solidFill>
                  <a:prstClr val="black">
                    <a:tint val="75000"/>
                  </a:prstClr>
                </a:solidFill>
              </a:rPr>
              <a:pPr>
                <a:defRPr/>
              </a:pPr>
              <a:t>1/12/15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01D415B-4ECE-4A43-B258-613C8C723EE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transition xmlns:p14="http://schemas.microsoft.com/office/powerpoint/2010/mai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E90E6F-3C85-47C0-95CB-521A72E17F34}" type="datetimeFigureOut">
              <a:rPr lang="en-US">
                <a:solidFill>
                  <a:prstClr val="black">
                    <a:tint val="75000"/>
                  </a:prstClr>
                </a:solidFill>
              </a:rPr>
              <a:pPr>
                <a:defRPr/>
              </a:pPr>
              <a:t>1/12/15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A3A769-AD3D-46D5-AB96-1B3FDA740D2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transition xmlns:p14="http://schemas.microsoft.com/office/powerpoint/2010/mai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8C9B0CE-F5B2-43F1-9A53-607D58EBA52C}" type="datetimeFigureOut">
              <a:rPr lang="en-US">
                <a:solidFill>
                  <a:prstClr val="black">
                    <a:tint val="75000"/>
                  </a:prstClr>
                </a:solidFill>
              </a:rPr>
              <a:pPr>
                <a:defRPr/>
              </a:pPr>
              <a:t>1/12/15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2650159-2946-488D-9247-B717D4547F6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F0F0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38DBF15-55B8-4E6A-AE46-6E3AF12B4DD1}" type="datetimeFigureOut">
              <a:rPr lang="en-US">
                <a:solidFill>
                  <a:prstClr val="black">
                    <a:tint val="75000"/>
                  </a:prstClr>
                </a:solidFill>
              </a:rPr>
              <a:pPr>
                <a:defRPr/>
              </a:pPr>
              <a:t>1/12/15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0D4EAB1-E646-4E3E-ABB1-28B1B1207C60}"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spd="med">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6.jpeg"/><Relationship Id="rId5" Type="http://schemas.openxmlformats.org/officeDocument/2006/relationships/image" Target="../media/image2.png"/><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7.jpeg"/><Relationship Id="rId5" Type="http://schemas.openxmlformats.org/officeDocument/2006/relationships/image" Target="../media/image8.png"/><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9.jpeg"/><Relationship Id="rId5" Type="http://schemas.openxmlformats.org/officeDocument/2006/relationships/image" Target="../media/image8.png"/><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0.jpeg"/><Relationship Id="rId5" Type="http://schemas.openxmlformats.org/officeDocument/2006/relationships/image" Target="../media/image8.png"/><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1.jpeg"/><Relationship Id="rId5" Type="http://schemas.openxmlformats.org/officeDocument/2006/relationships/image" Target="../media/image12.png"/><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3.png"/><Relationship Id="rId5" Type="http://schemas.openxmlformats.org/officeDocument/2006/relationships/image" Target="../media/image2.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4.jpeg"/><Relationship Id="rId5" Type="http://schemas.openxmlformats.org/officeDocument/2006/relationships/image" Target="../media/image2.pn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5.jpeg"/><Relationship Id="rId5" Type="http://schemas.openxmlformats.org/officeDocument/2006/relationships/image" Target="../media/image2.pn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6.jpeg"/><Relationship Id="rId5" Type="http://schemas.openxmlformats.org/officeDocument/2006/relationships/image" Target="../media/image2.png"/><Relationship Id="rId1" Type="http://schemas.openxmlformats.org/officeDocument/2006/relationships/tags" Target="../tags/tag7.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The Holocaust</a:t>
            </a:r>
            <a:br>
              <a:rPr lang="en-US" dirty="0" smtClean="0">
                <a:solidFill>
                  <a:schemeClr val="accent6"/>
                </a:solidFill>
              </a:rPr>
            </a:br>
            <a:r>
              <a:rPr lang="en-US" dirty="0" smtClean="0">
                <a:solidFill>
                  <a:schemeClr val="accent6"/>
                </a:solidFill>
              </a:rPr>
              <a:t>Key Vocabulary</a:t>
            </a:r>
            <a:endParaRPr lang="en-US" dirty="0">
              <a:solidFill>
                <a:schemeClr val="accent6"/>
              </a:solidFill>
            </a:endParaRPr>
          </a:p>
        </p:txBody>
      </p:sp>
      <p:sp>
        <p:nvSpPr>
          <p:cNvPr id="3" name="Content Placeholder 2"/>
          <p:cNvSpPr>
            <a:spLocks noGrp="1"/>
          </p:cNvSpPr>
          <p:nvPr>
            <p:ph idx="1"/>
          </p:nvPr>
        </p:nvSpPr>
        <p:spPr>
          <a:xfrm>
            <a:off x="457200" y="1600200"/>
            <a:ext cx="8229600" cy="5257800"/>
          </a:xfrm>
        </p:spPr>
        <p:txBody>
          <a:bodyPr/>
          <a:lstStyle/>
          <a:p>
            <a:pPr lvl="0"/>
            <a:r>
              <a:rPr lang="en-US" sz="2800" u="sng" dirty="0" smtClean="0">
                <a:solidFill>
                  <a:schemeClr val="accent6"/>
                </a:solidFill>
              </a:rPr>
              <a:t>Holocaust</a:t>
            </a:r>
            <a:r>
              <a:rPr lang="en-US" sz="2800" dirty="0" smtClean="0">
                <a:solidFill>
                  <a:schemeClr val="accent6"/>
                </a:solidFill>
              </a:rPr>
              <a:t>: Means “complete destruction by fire.” </a:t>
            </a:r>
          </a:p>
          <a:p>
            <a:pPr lvl="0"/>
            <a:endParaRPr lang="en-US" sz="2800" dirty="0" smtClean="0">
              <a:solidFill>
                <a:schemeClr val="accent6"/>
              </a:solidFill>
            </a:endParaRPr>
          </a:p>
          <a:p>
            <a:r>
              <a:rPr lang="en-US" sz="2800" u="sng" dirty="0" smtClean="0">
                <a:solidFill>
                  <a:schemeClr val="accent6"/>
                </a:solidFill>
              </a:rPr>
              <a:t>Genocide</a:t>
            </a:r>
            <a:r>
              <a:rPr lang="en-US" sz="2800" dirty="0" smtClean="0">
                <a:solidFill>
                  <a:schemeClr val="accent6"/>
                </a:solidFill>
              </a:rPr>
              <a:t>: Deliberate and systematic extermination of a national, racial, political, or cultural group.</a:t>
            </a:r>
          </a:p>
          <a:p>
            <a:endParaRPr lang="en-US" sz="2800" dirty="0" smtClean="0">
              <a:solidFill>
                <a:schemeClr val="accent6"/>
              </a:solidFill>
            </a:endParaRPr>
          </a:p>
          <a:p>
            <a:r>
              <a:rPr lang="en-US" sz="2800" u="sng" dirty="0" smtClean="0">
                <a:solidFill>
                  <a:schemeClr val="accent6"/>
                </a:solidFill>
              </a:rPr>
              <a:t>Gestapo</a:t>
            </a:r>
            <a:r>
              <a:rPr lang="en-US" sz="2800" dirty="0" smtClean="0">
                <a:solidFill>
                  <a:schemeClr val="accent6"/>
                </a:solidFill>
              </a:rPr>
              <a:t>: The secret police organized in 1933 to uncover and undermine political opposition.</a:t>
            </a:r>
          </a:p>
          <a:p>
            <a:endParaRPr lang="en-US" sz="2800" dirty="0" smtClean="0">
              <a:solidFill>
                <a:schemeClr val="accent6"/>
              </a:solidFill>
            </a:endParaRPr>
          </a:p>
          <a:p>
            <a:r>
              <a:rPr lang="en-US" sz="2800" u="sng" dirty="0" smtClean="0">
                <a:solidFill>
                  <a:schemeClr val="accent6"/>
                </a:solidFill>
              </a:rPr>
              <a:t>Anti-Semitism</a:t>
            </a:r>
            <a:r>
              <a:rPr lang="en-US" sz="2800" dirty="0" smtClean="0">
                <a:solidFill>
                  <a:schemeClr val="accent6"/>
                </a:solidFill>
              </a:rPr>
              <a:t>: Hostility toward or discrimination against Jewish people.</a:t>
            </a:r>
          </a:p>
          <a:p>
            <a:endParaRPr lang="en-US" dirty="0">
              <a:solidFill>
                <a:schemeClr val="accent6"/>
              </a:solidFill>
            </a:endParaRPr>
          </a:p>
        </p:txBody>
      </p:sp>
    </p:spTree>
  </p:cSld>
  <p:clrMapOvr>
    <a:masterClrMapping/>
  </p:clrMapOvr>
  <p:transition xmlns:p14="http://schemas.microsoft.com/office/powerpoint/2010/mai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752600" y="5334000"/>
            <a:ext cx="5867400" cy="1066800"/>
          </a:xfrm>
        </p:spPr>
        <p:txBody>
          <a:bodyPr/>
          <a:lstStyle/>
          <a:p>
            <a:pPr algn="l" eaLnBrk="1" hangingPunct="1"/>
            <a:r>
              <a:rPr lang="en-US" sz="2000" smtClean="0">
                <a:solidFill>
                  <a:schemeClr val="bg1"/>
                </a:solidFill>
                <a:latin typeface="Times New Roman" pitchFamily="18" charset="0"/>
                <a:cs typeface="Times New Roman" pitchFamily="18" charset="0"/>
              </a:rPr>
              <a:t>Millions more, including homosexuals, Jehovah’s Wit-nesses, Soviet prisoners of war, and political dissidents, also suffered oppression and death.</a:t>
            </a:r>
          </a:p>
        </p:txBody>
      </p:sp>
      <p:pic>
        <p:nvPicPr>
          <p:cNvPr id="4" name="Content Placeholder 3" descr="Slide1.jpg"/>
          <p:cNvPicPr>
            <a:picLocks noGrp="1" noChangeAspect="1"/>
          </p:cNvPicPr>
          <p:nvPr>
            <p:ph idx="1"/>
          </p:nvPr>
        </p:nvPicPr>
        <p:blipFill>
          <a:blip r:embed="rId4" cstate="print"/>
          <a:stretch>
            <a:fillRect/>
          </a:stretch>
        </p:blipFill>
        <p:spPr>
          <a:xfrm>
            <a:off x="1524000" y="1050925"/>
            <a:ext cx="6019800" cy="3844925"/>
          </a:xfrm>
          <a:effectLst>
            <a:outerShdw blurRad="190500" algn="tl" rotWithShape="0">
              <a:srgbClr val="000000">
                <a:alpha val="70000"/>
              </a:srgbClr>
            </a:outerShdw>
          </a:effectLst>
        </p:spPr>
      </p:pic>
      <p:sp>
        <p:nvSpPr>
          <p:cNvPr id="7" name="TextBox 6"/>
          <p:cNvSpPr txBox="1"/>
          <p:nvPr/>
        </p:nvSpPr>
        <p:spPr>
          <a:xfrm>
            <a:off x="1447800" y="5029200"/>
            <a:ext cx="7010400" cy="461963"/>
          </a:xfrm>
          <a:prstGeom prst="rect">
            <a:avLst/>
          </a:prstGeom>
          <a:noFill/>
        </p:spPr>
        <p:txBody>
          <a:bodyPr>
            <a:spAutoFit/>
          </a:bodyPr>
          <a:lstStyle/>
          <a:p>
            <a:pPr fontAlgn="auto">
              <a:spcBef>
                <a:spcPts val="0"/>
              </a:spcBef>
              <a:spcAft>
                <a:spcPts val="0"/>
              </a:spcAft>
              <a:defRPr/>
            </a:pPr>
            <a:r>
              <a:rPr lang="en-US" sz="2400" b="1" dirty="0">
                <a:solidFill>
                  <a:schemeClr val="accent6">
                    <a:lumMod val="75000"/>
                  </a:schemeClr>
                </a:solidFill>
                <a:latin typeface="Arial Narrow" pitchFamily="34" charset="0"/>
                <a:cs typeface="Arial" pitchFamily="34" charset="0"/>
              </a:rPr>
              <a:t>“ENEMIES OF THE STATE”</a:t>
            </a:r>
          </a:p>
        </p:txBody>
      </p:sp>
      <p:pic>
        <p:nvPicPr>
          <p:cNvPr id="23557" name="Picture 7" descr="Nazi_Assult.png"/>
          <p:cNvPicPr>
            <a:picLocks noChangeAspect="1"/>
          </p:cNvPicPr>
          <p:nvPr/>
        </p:nvPicPr>
        <p:blipFill>
          <a:blip r:embed="rId5" cstate="print"/>
          <a:srcRect/>
          <a:stretch>
            <a:fillRect/>
          </a:stretch>
        </p:blipFill>
        <p:spPr bwMode="auto">
          <a:xfrm>
            <a:off x="1524000" y="90488"/>
            <a:ext cx="5410200" cy="909637"/>
          </a:xfrm>
          <a:prstGeom prst="rect">
            <a:avLst/>
          </a:prstGeom>
          <a:noFill/>
          <a:ln w="9525">
            <a:noFill/>
            <a:miter lim="800000"/>
            <a:headEnd/>
            <a:tailEnd/>
          </a:ln>
        </p:spPr>
      </p:pic>
    </p:spTree>
    <p:custDataLst>
      <p:tags r:id="rId1"/>
    </p:custDataLst>
  </p:cSld>
  <p:clrMapOvr>
    <a:masterClrMapping/>
  </p:clrMapOvr>
  <p:transition xmlns:p14="http://schemas.microsoft.com/office/powerpoint/2010/main" spd="med" advTm="10000">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752600" y="5181600"/>
            <a:ext cx="5867400" cy="1066800"/>
          </a:xfrm>
        </p:spPr>
        <p:txBody>
          <a:bodyPr/>
          <a:lstStyle/>
          <a:p>
            <a:pPr algn="l" eaLnBrk="1" hangingPunct="1"/>
            <a:r>
              <a:rPr lang="en-US" sz="2000" smtClean="0">
                <a:solidFill>
                  <a:schemeClr val="bg1"/>
                </a:solidFill>
                <a:latin typeface="Times New Roman" pitchFamily="18" charset="0"/>
                <a:cs typeface="Times New Roman" pitchFamily="18" charset="0"/>
              </a:rPr>
              <a:t>By the end of 1942, however, the Allies were on the offensive and ultimately drove back the German forces.</a:t>
            </a:r>
          </a:p>
        </p:txBody>
      </p:sp>
      <p:pic>
        <p:nvPicPr>
          <p:cNvPr id="4" name="Content Placeholder 3" descr="Slide1.jpg"/>
          <p:cNvPicPr>
            <a:picLocks noGrp="1" noChangeAspect="1"/>
          </p:cNvPicPr>
          <p:nvPr>
            <p:ph idx="1"/>
          </p:nvPr>
        </p:nvPicPr>
        <p:blipFill>
          <a:blip r:embed="rId4" cstate="print"/>
          <a:stretch>
            <a:fillRect/>
          </a:stretch>
        </p:blipFill>
        <p:spPr>
          <a:xfrm>
            <a:off x="1597025" y="1025525"/>
            <a:ext cx="5946775" cy="3943350"/>
          </a:xfrm>
          <a:effectLst>
            <a:outerShdw blurRad="190500" algn="tl" rotWithShape="0">
              <a:srgbClr val="000000">
                <a:alpha val="70000"/>
              </a:srgbClr>
            </a:outerShdw>
          </a:effectLst>
        </p:spPr>
      </p:pic>
      <p:sp>
        <p:nvSpPr>
          <p:cNvPr id="7" name="TextBox 6"/>
          <p:cNvSpPr txBox="1"/>
          <p:nvPr/>
        </p:nvSpPr>
        <p:spPr>
          <a:xfrm>
            <a:off x="1447800" y="5029200"/>
            <a:ext cx="7010400" cy="461963"/>
          </a:xfrm>
          <a:prstGeom prst="rect">
            <a:avLst/>
          </a:prstGeom>
          <a:noFill/>
        </p:spPr>
        <p:txBody>
          <a:bodyPr>
            <a:spAutoFit/>
          </a:bodyPr>
          <a:lstStyle/>
          <a:p>
            <a:pPr fontAlgn="auto">
              <a:spcBef>
                <a:spcPts val="0"/>
              </a:spcBef>
              <a:spcAft>
                <a:spcPts val="0"/>
              </a:spcAft>
              <a:defRPr/>
            </a:pPr>
            <a:r>
              <a:rPr lang="en-US" sz="2400" b="1" dirty="0">
                <a:solidFill>
                  <a:schemeClr val="accent6">
                    <a:lumMod val="75000"/>
                  </a:schemeClr>
                </a:solidFill>
                <a:latin typeface="Arial Narrow" pitchFamily="34" charset="0"/>
                <a:cs typeface="Arial" pitchFamily="34" charset="0"/>
              </a:rPr>
              <a:t>THE WAR BEGINS</a:t>
            </a:r>
          </a:p>
        </p:txBody>
      </p:sp>
      <p:pic>
        <p:nvPicPr>
          <p:cNvPr id="32773" name="Picture 7" descr="Final Solution.png"/>
          <p:cNvPicPr>
            <a:picLocks noChangeAspect="1"/>
          </p:cNvPicPr>
          <p:nvPr/>
        </p:nvPicPr>
        <p:blipFill>
          <a:blip r:embed="rId5" cstate="print"/>
          <a:srcRect/>
          <a:stretch>
            <a:fillRect/>
          </a:stretch>
        </p:blipFill>
        <p:spPr bwMode="auto">
          <a:xfrm>
            <a:off x="1524000" y="177800"/>
            <a:ext cx="5562600" cy="812800"/>
          </a:xfrm>
          <a:prstGeom prst="rect">
            <a:avLst/>
          </a:prstGeom>
          <a:noFill/>
          <a:ln w="9525">
            <a:noFill/>
            <a:miter lim="800000"/>
            <a:headEnd/>
            <a:tailEnd/>
          </a:ln>
        </p:spPr>
      </p:pic>
    </p:spTree>
    <p:custDataLst>
      <p:tags r:id="rId1"/>
    </p:custDataLst>
  </p:cSld>
  <p:clrMapOvr>
    <a:masterClrMapping/>
  </p:clrMapOvr>
  <p:transition xmlns:p14="http://schemas.microsoft.com/office/powerpoint/2010/main" spd="med" advTm="11000">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486400"/>
            <a:ext cx="5334000" cy="1066800"/>
          </a:xfrm>
        </p:spPr>
        <p:txBody>
          <a:bodyPr/>
          <a:lstStyle/>
          <a:p>
            <a:pPr algn="l" eaLnBrk="1" hangingPunct="1"/>
            <a:r>
              <a:rPr lang="en-US" sz="2000" smtClean="0">
                <a:solidFill>
                  <a:schemeClr val="bg1"/>
                </a:solidFill>
                <a:latin typeface="Times New Roman" pitchFamily="18" charset="0"/>
                <a:cs typeface="Times New Roman" pitchFamily="18" charset="0"/>
              </a:rPr>
              <a:t>Between 1942 and 1944, trains carrying Jews from German-controlled Europe rolled into one of the six killing centers located along rail lines in occupied Poland.</a:t>
            </a:r>
          </a:p>
        </p:txBody>
      </p:sp>
      <p:pic>
        <p:nvPicPr>
          <p:cNvPr id="4" name="Content Placeholder 3" descr="Slide1.jpg"/>
          <p:cNvPicPr>
            <a:picLocks noGrp="1" noChangeAspect="1"/>
          </p:cNvPicPr>
          <p:nvPr>
            <p:ph idx="1"/>
          </p:nvPr>
        </p:nvPicPr>
        <p:blipFill>
          <a:blip r:embed="rId4" cstate="print"/>
          <a:stretch>
            <a:fillRect/>
          </a:stretch>
        </p:blipFill>
        <p:spPr>
          <a:xfrm>
            <a:off x="2098675" y="1033463"/>
            <a:ext cx="4943475" cy="3927475"/>
          </a:xfrm>
          <a:effectLst>
            <a:outerShdw blurRad="190500" algn="tl" rotWithShape="0">
              <a:srgbClr val="000000">
                <a:alpha val="70000"/>
              </a:srgbClr>
            </a:outerShdw>
          </a:effectLst>
        </p:spPr>
      </p:pic>
      <p:sp>
        <p:nvSpPr>
          <p:cNvPr id="7" name="TextBox 6"/>
          <p:cNvSpPr txBox="1"/>
          <p:nvPr/>
        </p:nvSpPr>
        <p:spPr>
          <a:xfrm>
            <a:off x="1447800" y="5029200"/>
            <a:ext cx="7010400" cy="461963"/>
          </a:xfrm>
          <a:prstGeom prst="rect">
            <a:avLst/>
          </a:prstGeom>
          <a:noFill/>
        </p:spPr>
        <p:txBody>
          <a:bodyPr>
            <a:spAutoFit/>
          </a:bodyPr>
          <a:lstStyle/>
          <a:p>
            <a:pPr fontAlgn="auto">
              <a:spcBef>
                <a:spcPts val="0"/>
              </a:spcBef>
              <a:spcAft>
                <a:spcPts val="0"/>
              </a:spcAft>
              <a:defRPr/>
            </a:pPr>
            <a:r>
              <a:rPr lang="en-US" sz="2400" b="1" dirty="0">
                <a:solidFill>
                  <a:schemeClr val="accent6">
                    <a:lumMod val="75000"/>
                  </a:schemeClr>
                </a:solidFill>
                <a:latin typeface="Arial Narrow" pitchFamily="34" charset="0"/>
                <a:cs typeface="Arial" pitchFamily="34" charset="0"/>
              </a:rPr>
              <a:t>DEPORTATIONS</a:t>
            </a:r>
          </a:p>
        </p:txBody>
      </p:sp>
      <p:pic>
        <p:nvPicPr>
          <p:cNvPr id="40965" name="Picture 7" descr="Final Solution.png"/>
          <p:cNvPicPr>
            <a:picLocks noChangeAspect="1"/>
          </p:cNvPicPr>
          <p:nvPr/>
        </p:nvPicPr>
        <p:blipFill>
          <a:blip r:embed="rId5" cstate="print"/>
          <a:srcRect/>
          <a:stretch>
            <a:fillRect/>
          </a:stretch>
        </p:blipFill>
        <p:spPr bwMode="auto">
          <a:xfrm>
            <a:off x="1524000" y="177800"/>
            <a:ext cx="5562600" cy="812800"/>
          </a:xfrm>
          <a:prstGeom prst="rect">
            <a:avLst/>
          </a:prstGeom>
          <a:noFill/>
          <a:ln w="9525">
            <a:noFill/>
            <a:miter lim="800000"/>
            <a:headEnd/>
            <a:tailEnd/>
          </a:ln>
        </p:spPr>
      </p:pic>
    </p:spTree>
    <p:custDataLst>
      <p:tags r:id="rId1"/>
    </p:custDataLst>
  </p:cSld>
  <p:clrMapOvr>
    <a:masterClrMapping/>
  </p:clrMapOvr>
  <p:transition xmlns:p14="http://schemas.microsoft.com/office/powerpoint/2010/main" spd="med" advTm="1100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752600" y="5486400"/>
            <a:ext cx="5791200" cy="1066800"/>
          </a:xfrm>
        </p:spPr>
        <p:txBody>
          <a:bodyPr/>
          <a:lstStyle/>
          <a:p>
            <a:pPr algn="l" eaLnBrk="1" hangingPunct="1"/>
            <a:r>
              <a:rPr lang="en-US" sz="2000" smtClean="0">
                <a:solidFill>
                  <a:schemeClr val="bg1"/>
                </a:solidFill>
                <a:latin typeface="Times New Roman" pitchFamily="18" charset="0"/>
                <a:cs typeface="Times New Roman" pitchFamily="18" charset="0"/>
              </a:rPr>
              <a:t>The overwhelming majority of Jews who entered the Nazi killing centers were murdered in gas chambers—usually within hours of arrival—and their bodies cremated.</a:t>
            </a:r>
          </a:p>
        </p:txBody>
      </p:sp>
      <p:pic>
        <p:nvPicPr>
          <p:cNvPr id="4" name="Content Placeholder 3" descr="Slide1.jpg"/>
          <p:cNvPicPr>
            <a:picLocks noGrp="1" noChangeAspect="1"/>
          </p:cNvPicPr>
          <p:nvPr>
            <p:ph idx="1"/>
          </p:nvPr>
        </p:nvPicPr>
        <p:blipFill>
          <a:blip r:embed="rId4" cstate="print"/>
          <a:stretch>
            <a:fillRect/>
          </a:stretch>
        </p:blipFill>
        <p:spPr>
          <a:xfrm>
            <a:off x="1600200" y="1066800"/>
            <a:ext cx="5895975" cy="3886200"/>
          </a:xfrm>
          <a:effectLst>
            <a:outerShdw blurRad="190500" algn="tl" rotWithShape="0">
              <a:srgbClr val="000000">
                <a:alpha val="70000"/>
              </a:srgbClr>
            </a:outerShdw>
          </a:effectLst>
        </p:spPr>
      </p:pic>
      <p:sp>
        <p:nvSpPr>
          <p:cNvPr id="7" name="TextBox 6"/>
          <p:cNvSpPr txBox="1"/>
          <p:nvPr/>
        </p:nvSpPr>
        <p:spPr>
          <a:xfrm>
            <a:off x="1447800" y="5029200"/>
            <a:ext cx="7010400" cy="461963"/>
          </a:xfrm>
          <a:prstGeom prst="rect">
            <a:avLst/>
          </a:prstGeom>
          <a:noFill/>
        </p:spPr>
        <p:txBody>
          <a:bodyPr>
            <a:spAutoFit/>
          </a:bodyPr>
          <a:lstStyle/>
          <a:p>
            <a:pPr fontAlgn="auto">
              <a:spcBef>
                <a:spcPts val="0"/>
              </a:spcBef>
              <a:spcAft>
                <a:spcPts val="0"/>
              </a:spcAft>
              <a:defRPr/>
            </a:pPr>
            <a:r>
              <a:rPr lang="en-US" sz="2400" b="1" dirty="0">
                <a:solidFill>
                  <a:schemeClr val="accent6">
                    <a:lumMod val="75000"/>
                  </a:schemeClr>
                </a:solidFill>
                <a:latin typeface="Arial Narrow" pitchFamily="34" charset="0"/>
                <a:cs typeface="Arial" pitchFamily="34" charset="0"/>
              </a:rPr>
              <a:t>CONCENTRATION CAMP UNIVERSE</a:t>
            </a:r>
          </a:p>
        </p:txBody>
      </p:sp>
      <p:pic>
        <p:nvPicPr>
          <p:cNvPr id="46085" name="Picture 7" descr="Final Solution.png"/>
          <p:cNvPicPr>
            <a:picLocks noChangeAspect="1"/>
          </p:cNvPicPr>
          <p:nvPr/>
        </p:nvPicPr>
        <p:blipFill>
          <a:blip r:embed="rId5" cstate="print"/>
          <a:srcRect/>
          <a:stretch>
            <a:fillRect/>
          </a:stretch>
        </p:blipFill>
        <p:spPr bwMode="auto">
          <a:xfrm>
            <a:off x="1524000" y="177800"/>
            <a:ext cx="5562600" cy="812800"/>
          </a:xfrm>
          <a:prstGeom prst="rect">
            <a:avLst/>
          </a:prstGeom>
          <a:noFill/>
          <a:ln w="9525">
            <a:noFill/>
            <a:miter lim="800000"/>
            <a:headEnd/>
            <a:tailEnd/>
          </a:ln>
        </p:spPr>
      </p:pic>
    </p:spTree>
    <p:custDataLst>
      <p:tags r:id="rId1"/>
    </p:custDataLst>
  </p:cSld>
  <p:clrMapOvr>
    <a:masterClrMapping/>
  </p:clrMapOvr>
  <p:transition xmlns:p14="http://schemas.microsoft.com/office/powerpoint/2010/main" spd="med" advTm="10000">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143000"/>
            <a:ext cx="3657600" cy="4648200"/>
          </a:xfrm>
        </p:spPr>
        <p:txBody>
          <a:bodyPr/>
          <a:lstStyle/>
          <a:p>
            <a:pPr algn="l" eaLnBrk="1" hangingPunct="1"/>
            <a:r>
              <a:rPr lang="en-US" sz="2000" smtClean="0">
                <a:solidFill>
                  <a:schemeClr val="bg1"/>
                </a:solidFill>
                <a:latin typeface="Times New Roman" pitchFamily="18" charset="0"/>
                <a:cs typeface="Times New Roman" pitchFamily="18" charset="0"/>
              </a:rPr>
              <a:t>This photo taken from the window of a private home shows prisoners being marched from one concentration camp to another. In response to the deteri-orating military situation in late 1944, German authorities ordered the evacuation of concentration camp prisoners away from advancing Allied troops to the interior of Germany. </a:t>
            </a:r>
          </a:p>
        </p:txBody>
      </p:sp>
      <p:pic>
        <p:nvPicPr>
          <p:cNvPr id="4" name="Content Placeholder 3" descr="Slide1.jpg"/>
          <p:cNvPicPr>
            <a:picLocks noGrp="1" noChangeAspect="1"/>
          </p:cNvPicPr>
          <p:nvPr>
            <p:ph idx="1"/>
          </p:nvPr>
        </p:nvPicPr>
        <p:blipFill>
          <a:blip r:embed="rId4" cstate="print"/>
          <a:stretch>
            <a:fillRect/>
          </a:stretch>
        </p:blipFill>
        <p:spPr>
          <a:xfrm>
            <a:off x="381000" y="1447800"/>
            <a:ext cx="3886200" cy="4806950"/>
          </a:xfrm>
          <a:effectLst>
            <a:outerShdw blurRad="190500" algn="tl" rotWithShape="0">
              <a:srgbClr val="000000">
                <a:alpha val="70000"/>
              </a:srgbClr>
            </a:outerShdw>
          </a:effectLst>
        </p:spPr>
      </p:pic>
      <p:sp>
        <p:nvSpPr>
          <p:cNvPr id="7" name="TextBox 6"/>
          <p:cNvSpPr txBox="1"/>
          <p:nvPr/>
        </p:nvSpPr>
        <p:spPr>
          <a:xfrm>
            <a:off x="4419600" y="1371600"/>
            <a:ext cx="2514600" cy="461963"/>
          </a:xfrm>
          <a:prstGeom prst="rect">
            <a:avLst/>
          </a:prstGeom>
          <a:noFill/>
        </p:spPr>
        <p:txBody>
          <a:bodyPr>
            <a:spAutoFit/>
          </a:bodyPr>
          <a:lstStyle/>
          <a:p>
            <a:pPr fontAlgn="auto">
              <a:spcBef>
                <a:spcPts val="0"/>
              </a:spcBef>
              <a:spcAft>
                <a:spcPts val="0"/>
              </a:spcAft>
              <a:defRPr/>
            </a:pPr>
            <a:r>
              <a:rPr lang="en-US" sz="2400" b="1" dirty="0">
                <a:solidFill>
                  <a:schemeClr val="accent6">
                    <a:lumMod val="75000"/>
                  </a:schemeClr>
                </a:solidFill>
                <a:latin typeface="Arial Narrow" pitchFamily="34" charset="0"/>
                <a:cs typeface="Arial" pitchFamily="34" charset="0"/>
              </a:rPr>
              <a:t>DEATH MARCHES</a:t>
            </a:r>
          </a:p>
        </p:txBody>
      </p:sp>
      <p:pic>
        <p:nvPicPr>
          <p:cNvPr id="54277" name="Picture 7" descr="Last_Chapter.png"/>
          <p:cNvPicPr>
            <a:picLocks noChangeAspect="1"/>
          </p:cNvPicPr>
          <p:nvPr/>
        </p:nvPicPr>
        <p:blipFill>
          <a:blip r:embed="rId5" cstate="print"/>
          <a:srcRect/>
          <a:stretch>
            <a:fillRect/>
          </a:stretch>
        </p:blipFill>
        <p:spPr bwMode="auto">
          <a:xfrm>
            <a:off x="1524000" y="114300"/>
            <a:ext cx="3276600" cy="876300"/>
          </a:xfrm>
          <a:prstGeom prst="rect">
            <a:avLst/>
          </a:prstGeom>
          <a:noFill/>
          <a:ln w="9525">
            <a:noFill/>
            <a:miter lim="800000"/>
            <a:headEnd/>
            <a:tailEnd/>
          </a:ln>
        </p:spPr>
      </p:pic>
    </p:spTree>
    <p:custDataLst>
      <p:tags r:id="rId1"/>
    </p:custDataLst>
  </p:cSld>
  <p:clrMapOvr>
    <a:masterClrMapping/>
  </p:clrMapOvr>
  <p:transition xmlns:p14="http://schemas.microsoft.com/office/powerpoint/2010/main" spd="med" advTm="1500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endParaRPr lang="en-US"/>
          </a:p>
        </p:txBody>
      </p:sp>
      <p:sp>
        <p:nvSpPr>
          <p:cNvPr id="54275" name="Rectangle 3"/>
          <p:cNvSpPr>
            <a:spLocks noGrp="1" noChangeArrowheads="1"/>
          </p:cNvSpPr>
          <p:nvPr>
            <p:ph type="body" idx="1"/>
          </p:nvPr>
        </p:nvSpPr>
        <p:spPr/>
        <p:txBody>
          <a:bodyPr/>
          <a:lstStyle/>
          <a:p>
            <a:endParaRPr lang="en-US"/>
          </a:p>
        </p:txBody>
      </p:sp>
      <p:pic>
        <p:nvPicPr>
          <p:cNvPr id="54277" name="Picture 5" descr="http://www2.dsu.nodak.edu/users/dmeier/Holocaust/eur78940.jpg"/>
          <p:cNvPicPr>
            <a:picLocks noChangeAspect="1" noChangeArrowheads="1"/>
          </p:cNvPicPr>
          <p:nvPr/>
        </p:nvPicPr>
        <p:blipFill>
          <a:blip r:embed="rId2" cstate="print"/>
          <a:srcRect/>
          <a:stretch>
            <a:fillRect/>
          </a:stretch>
        </p:blipFill>
        <p:spPr bwMode="auto">
          <a:xfrm>
            <a:off x="228600" y="381000"/>
            <a:ext cx="8915400" cy="5856288"/>
          </a:xfrm>
          <a:prstGeom prst="rect">
            <a:avLst/>
          </a:prstGeom>
          <a:noFill/>
        </p:spPr>
      </p:pic>
    </p:spTree>
  </p:cSld>
  <p:clrMapOvr>
    <a:masterClrMapping/>
  </p:clrMapOvr>
  <p:transition xmlns:p14="http://schemas.microsoft.com/office/powerpoint/2010/mai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endParaRPr lang="en-US"/>
          </a:p>
        </p:txBody>
      </p:sp>
      <p:sp>
        <p:nvSpPr>
          <p:cNvPr id="40963" name="Rectangle 3"/>
          <p:cNvSpPr>
            <a:spLocks noGrp="1" noChangeArrowheads="1"/>
          </p:cNvSpPr>
          <p:nvPr>
            <p:ph type="body" idx="1"/>
          </p:nvPr>
        </p:nvSpPr>
        <p:spPr/>
        <p:txBody>
          <a:bodyPr/>
          <a:lstStyle/>
          <a:p>
            <a:endParaRPr lang="en-US"/>
          </a:p>
        </p:txBody>
      </p:sp>
      <p:pic>
        <p:nvPicPr>
          <p:cNvPr id="40965" name="Picture 5" descr="http://www.yivo.org/images/uploads/Westerbork%2025%20-%20Dutch%20Jews%20arrive%20at%20the%20camp%20exiting%20the%20trains1.jpg"/>
          <p:cNvPicPr>
            <a:picLocks noChangeAspect="1" noChangeArrowheads="1"/>
          </p:cNvPicPr>
          <p:nvPr/>
        </p:nvPicPr>
        <p:blipFill>
          <a:blip r:embed="rId2" cstate="print"/>
          <a:srcRect/>
          <a:stretch>
            <a:fillRect/>
          </a:stretch>
        </p:blipFill>
        <p:spPr bwMode="auto">
          <a:xfrm>
            <a:off x="228600" y="325438"/>
            <a:ext cx="8534400" cy="6532562"/>
          </a:xfrm>
          <a:prstGeom prst="rect">
            <a:avLst/>
          </a:prstGeom>
          <a:noFill/>
        </p:spPr>
      </p:pic>
    </p:spTree>
  </p:cSld>
  <p:clrMapOvr>
    <a:masterClrMapping/>
  </p:clrMapOvr>
  <p:transition xmlns:p14="http://schemas.microsoft.com/office/powerpoint/2010/mai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endParaRPr lang="en-US"/>
          </a:p>
        </p:txBody>
      </p:sp>
      <p:sp>
        <p:nvSpPr>
          <p:cNvPr id="57347" name="Rectangle 3"/>
          <p:cNvSpPr>
            <a:spLocks noGrp="1" noChangeArrowheads="1"/>
          </p:cNvSpPr>
          <p:nvPr>
            <p:ph type="body" idx="1"/>
          </p:nvPr>
        </p:nvSpPr>
        <p:spPr/>
        <p:txBody>
          <a:bodyPr/>
          <a:lstStyle/>
          <a:p>
            <a:endParaRPr lang="en-US"/>
          </a:p>
        </p:txBody>
      </p:sp>
      <p:pic>
        <p:nvPicPr>
          <p:cNvPr id="57349" name="Picture 5" descr="http://isurvived.org/Pictures_Isurvived/2HoloMuseum-Romania/Death-Train_Iasi-BW.GIF"/>
          <p:cNvPicPr>
            <a:picLocks noChangeAspect="1" noChangeArrowheads="1"/>
          </p:cNvPicPr>
          <p:nvPr/>
        </p:nvPicPr>
        <p:blipFill>
          <a:blip r:embed="rId2" cstate="print"/>
          <a:srcRect/>
          <a:stretch>
            <a:fillRect/>
          </a:stretch>
        </p:blipFill>
        <p:spPr bwMode="auto">
          <a:xfrm>
            <a:off x="0" y="0"/>
            <a:ext cx="9144000" cy="6351588"/>
          </a:xfrm>
          <a:prstGeom prst="rect">
            <a:avLst/>
          </a:prstGeom>
          <a:noFill/>
        </p:spPr>
      </p:pic>
    </p:spTree>
  </p:cSld>
  <p:clrMapOvr>
    <a:masterClrMapping/>
  </p:clrMapOvr>
  <p:transition xmlns:p14="http://schemas.microsoft.com/office/powerpoint/2010/mai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endParaRPr lang="en-US"/>
          </a:p>
        </p:txBody>
      </p:sp>
      <p:sp>
        <p:nvSpPr>
          <p:cNvPr id="35843" name="Rectangle 3"/>
          <p:cNvSpPr>
            <a:spLocks noGrp="1" noChangeArrowheads="1"/>
          </p:cNvSpPr>
          <p:nvPr>
            <p:ph type="body" idx="1"/>
          </p:nvPr>
        </p:nvSpPr>
        <p:spPr/>
        <p:txBody>
          <a:bodyPr/>
          <a:lstStyle/>
          <a:p>
            <a:endParaRPr lang="en-US"/>
          </a:p>
        </p:txBody>
      </p:sp>
      <p:pic>
        <p:nvPicPr>
          <p:cNvPr id="35845" name="Picture 5" descr="http://www.holysoulscrusade.org/auschwitz_l.jpg"/>
          <p:cNvPicPr>
            <a:picLocks noChangeAspect="1" noChangeArrowheads="1"/>
          </p:cNvPicPr>
          <p:nvPr/>
        </p:nvPicPr>
        <p:blipFill>
          <a:blip r:embed="rId2" cstate="print"/>
          <a:srcRect/>
          <a:stretch>
            <a:fillRect/>
          </a:stretch>
        </p:blipFill>
        <p:spPr bwMode="auto">
          <a:xfrm>
            <a:off x="0" y="0"/>
            <a:ext cx="9144000" cy="6975475"/>
          </a:xfrm>
          <a:prstGeom prst="rect">
            <a:avLst/>
          </a:prstGeom>
          <a:noFill/>
        </p:spPr>
      </p:pic>
    </p:spTree>
  </p:cSld>
  <p:clrMapOvr>
    <a:masterClrMapping/>
  </p:clrMapOvr>
  <p:transition xmlns:p14="http://schemas.microsoft.com/office/powerpoint/2010/mai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09600" y="1066800"/>
            <a:ext cx="7772400" cy="1143000"/>
          </a:xfrm>
        </p:spPr>
        <p:txBody>
          <a:bodyPr/>
          <a:lstStyle/>
          <a:p>
            <a:r>
              <a:rPr lang="en-US" sz="3600">
                <a:solidFill>
                  <a:schemeClr val="bg1"/>
                </a:solidFill>
              </a:rPr>
              <a:t>“Arbeit macht frei” </a:t>
            </a:r>
            <a:br>
              <a:rPr lang="en-US" sz="3600">
                <a:solidFill>
                  <a:schemeClr val="bg1"/>
                </a:solidFill>
              </a:rPr>
            </a:br>
            <a:r>
              <a:rPr lang="en-US" sz="2400">
                <a:solidFill>
                  <a:schemeClr val="bg1"/>
                </a:solidFill>
              </a:rPr>
              <a:t>(“Work makes you free”) </a:t>
            </a:r>
            <a:br>
              <a:rPr lang="en-US" sz="2400">
                <a:solidFill>
                  <a:schemeClr val="bg1"/>
                </a:solidFill>
              </a:rPr>
            </a:br>
            <a:r>
              <a:rPr lang="en-US" sz="2400">
                <a:solidFill>
                  <a:schemeClr val="bg1"/>
                </a:solidFill>
              </a:rPr>
              <a:t/>
            </a:r>
            <a:br>
              <a:rPr lang="en-US" sz="2400">
                <a:solidFill>
                  <a:schemeClr val="bg1"/>
                </a:solidFill>
              </a:rPr>
            </a:br>
            <a:endParaRPr lang="en-US" sz="2400">
              <a:solidFill>
                <a:schemeClr val="bg1"/>
              </a:solidFill>
            </a:endParaRPr>
          </a:p>
        </p:txBody>
      </p:sp>
      <p:sp>
        <p:nvSpPr>
          <p:cNvPr id="36868" name="Rectangle 4"/>
          <p:cNvSpPr>
            <a:spLocks noChangeArrowheads="1"/>
          </p:cNvSpPr>
          <p:nvPr/>
        </p:nvSpPr>
        <p:spPr bwMode="auto">
          <a:xfrm>
            <a:off x="0" y="2663825"/>
            <a:ext cx="9144000" cy="0"/>
          </a:xfrm>
          <a:prstGeom prst="rect">
            <a:avLst/>
          </a:prstGeom>
          <a:noFill/>
          <a:ln w="9525">
            <a:noFill/>
            <a:miter lim="800000"/>
            <a:headEnd/>
            <a:tailEnd/>
          </a:ln>
          <a:effectLst/>
        </p:spPr>
        <p:txBody>
          <a:bodyPr>
            <a:spAutoFit/>
          </a:bodyPr>
          <a:lstStyle/>
          <a:p>
            <a:endParaRPr lang="en-US"/>
          </a:p>
        </p:txBody>
      </p:sp>
      <p:grpSp>
        <p:nvGrpSpPr>
          <p:cNvPr id="2" name="Group 8"/>
          <p:cNvGrpSpPr>
            <a:grpSpLocks/>
          </p:cNvGrpSpPr>
          <p:nvPr/>
        </p:nvGrpSpPr>
        <p:grpSpPr bwMode="auto">
          <a:xfrm>
            <a:off x="0" y="2663825"/>
            <a:ext cx="9144000" cy="1509713"/>
            <a:chOff x="0" y="0"/>
            <a:chExt cx="5760" cy="951"/>
          </a:xfrm>
        </p:grpSpPr>
        <p:sp>
          <p:nvSpPr>
            <p:cNvPr id="36869" name="Rectangle 5"/>
            <p:cNvSpPr>
              <a:spLocks noChangeArrowheads="1"/>
            </p:cNvSpPr>
            <p:nvPr/>
          </p:nvSpPr>
          <p:spPr bwMode="auto">
            <a:xfrm>
              <a:off x="0" y="0"/>
              <a:ext cx="0" cy="0"/>
            </a:xfrm>
            <a:prstGeom prst="rect">
              <a:avLst/>
            </a:prstGeom>
            <a:noFill/>
            <a:ln w="9525">
              <a:noFill/>
              <a:miter lim="800000"/>
              <a:headEnd/>
              <a:tailEnd/>
            </a:ln>
            <a:effectLst/>
          </p:spPr>
          <p:txBody>
            <a:bodyPr>
              <a:spAutoFit/>
            </a:bodyPr>
            <a:lstStyle/>
            <a:p>
              <a:endParaRPr lang="en-US"/>
            </a:p>
          </p:txBody>
        </p:sp>
        <p:sp>
          <p:nvSpPr>
            <p:cNvPr id="36870" name="Rectangle 6"/>
            <p:cNvSpPr>
              <a:spLocks noChangeArrowheads="1"/>
            </p:cNvSpPr>
            <p:nvPr/>
          </p:nvSpPr>
          <p:spPr bwMode="auto">
            <a:xfrm>
              <a:off x="0" y="0"/>
              <a:ext cx="5760" cy="951"/>
            </a:xfrm>
            <a:prstGeom prst="rect">
              <a:avLst/>
            </a:prstGeom>
            <a:noFill/>
            <a:ln w="9525">
              <a:noFill/>
              <a:miter lim="800000"/>
              <a:headEnd/>
              <a:tailEnd/>
            </a:ln>
            <a:effectLst/>
          </p:spPr>
          <p:txBody>
            <a:bodyPr/>
            <a:lstStyle/>
            <a:p>
              <a:pPr algn="ctr" eaLnBrk="0" hangingPunct="0"/>
              <a:r>
                <a:rPr lang="en-US"/>
                <a:t>  </a:t>
              </a:r>
              <a:r>
                <a:rPr lang="en-US" sz="9300"/>
                <a:t> </a:t>
              </a:r>
              <a:r>
                <a:rPr lang="en-US"/>
                <a:t>                         </a:t>
              </a:r>
            </a:p>
          </p:txBody>
        </p:sp>
      </p:grpSp>
      <p:pic>
        <p:nvPicPr>
          <p:cNvPr id="36874" name="Picture 10" descr="http://www2.dsu.nodak.edu/users/dmeier/Holocaust/auschwitz1.jpg"/>
          <p:cNvPicPr>
            <a:picLocks noChangeAspect="1" noChangeArrowheads="1"/>
          </p:cNvPicPr>
          <p:nvPr/>
        </p:nvPicPr>
        <p:blipFill>
          <a:blip r:embed="rId2" cstate="print"/>
          <a:srcRect/>
          <a:stretch>
            <a:fillRect/>
          </a:stretch>
        </p:blipFill>
        <p:spPr bwMode="auto">
          <a:xfrm>
            <a:off x="1828800" y="2286000"/>
            <a:ext cx="5440363" cy="3965575"/>
          </a:xfrm>
          <a:prstGeom prst="rect">
            <a:avLst/>
          </a:prstGeom>
          <a:noFill/>
        </p:spPr>
      </p:pic>
    </p:spTree>
  </p:cSld>
  <p:clrMapOvr>
    <a:masterClrMapping/>
  </p:clrMapOvr>
  <p:transition xmlns:p14="http://schemas.microsoft.com/office/powerpoint/2010/mai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The Holocaust </a:t>
            </a:r>
            <a:br>
              <a:rPr lang="en-US" dirty="0" smtClean="0">
                <a:solidFill>
                  <a:schemeClr val="accent6"/>
                </a:solidFill>
              </a:rPr>
            </a:br>
            <a:r>
              <a:rPr lang="en-US" dirty="0" smtClean="0">
                <a:solidFill>
                  <a:schemeClr val="accent6"/>
                </a:solidFill>
              </a:rPr>
              <a:t>Key Vocabulary</a:t>
            </a:r>
            <a:endParaRPr lang="en-US" dirty="0">
              <a:solidFill>
                <a:schemeClr val="accent6"/>
              </a:solidFill>
            </a:endParaRPr>
          </a:p>
        </p:txBody>
      </p:sp>
      <p:sp>
        <p:nvSpPr>
          <p:cNvPr id="3" name="Content Placeholder 2"/>
          <p:cNvSpPr>
            <a:spLocks noGrp="1"/>
          </p:cNvSpPr>
          <p:nvPr>
            <p:ph idx="1"/>
          </p:nvPr>
        </p:nvSpPr>
        <p:spPr/>
        <p:txBody>
          <a:bodyPr/>
          <a:lstStyle/>
          <a:p>
            <a:r>
              <a:rPr lang="en-US" sz="2800" u="sng" dirty="0" smtClean="0">
                <a:solidFill>
                  <a:schemeClr val="accent6"/>
                </a:solidFill>
              </a:rPr>
              <a:t>Totalitarianism</a:t>
            </a:r>
            <a:r>
              <a:rPr lang="en-US" sz="2800" dirty="0" smtClean="0">
                <a:solidFill>
                  <a:schemeClr val="accent6"/>
                </a:solidFill>
              </a:rPr>
              <a:t>: government or doctrine in which the party in power maintains complete control of the government and makes all other parties illegal.</a:t>
            </a:r>
          </a:p>
          <a:p>
            <a:endParaRPr lang="en-US" sz="2800" dirty="0" smtClean="0">
              <a:solidFill>
                <a:schemeClr val="accent6"/>
              </a:solidFill>
            </a:endParaRPr>
          </a:p>
          <a:p>
            <a:r>
              <a:rPr lang="en-US" sz="2800" u="sng" dirty="0" smtClean="0">
                <a:solidFill>
                  <a:schemeClr val="accent6"/>
                </a:solidFill>
              </a:rPr>
              <a:t>Auschwitz</a:t>
            </a:r>
            <a:r>
              <a:rPr lang="en-US" sz="2800" dirty="0" smtClean="0">
                <a:solidFill>
                  <a:schemeClr val="accent6"/>
                </a:solidFill>
              </a:rPr>
              <a:t>: largest and most notorious death camp</a:t>
            </a:r>
          </a:p>
          <a:p>
            <a:endParaRPr lang="en-US" sz="2800" dirty="0" smtClean="0">
              <a:solidFill>
                <a:schemeClr val="accent6"/>
              </a:solidFill>
            </a:endParaRPr>
          </a:p>
          <a:p>
            <a:r>
              <a:rPr lang="en-US" sz="2800" u="sng" dirty="0" smtClean="0">
                <a:solidFill>
                  <a:schemeClr val="accent6"/>
                </a:solidFill>
              </a:rPr>
              <a:t>Concentration camp</a:t>
            </a:r>
            <a:r>
              <a:rPr lang="en-US" sz="2800" dirty="0" smtClean="0">
                <a:solidFill>
                  <a:schemeClr val="accent6"/>
                </a:solidFill>
              </a:rPr>
              <a:t>: All non-Aryan race individuals were enclosed behind fences (labor camp).</a:t>
            </a:r>
          </a:p>
          <a:p>
            <a:endParaRPr lang="en-US" sz="2800" dirty="0" smtClean="0">
              <a:solidFill>
                <a:schemeClr val="accent6"/>
              </a:solidFill>
            </a:endParaRPr>
          </a:p>
          <a:p>
            <a:r>
              <a:rPr lang="en-US" sz="2800" u="sng" dirty="0" smtClean="0">
                <a:solidFill>
                  <a:schemeClr val="accent6"/>
                </a:solidFill>
              </a:rPr>
              <a:t>Death camp</a:t>
            </a:r>
            <a:r>
              <a:rPr lang="en-US" sz="2800" dirty="0" smtClean="0">
                <a:solidFill>
                  <a:schemeClr val="accent6"/>
                </a:solidFill>
              </a:rPr>
              <a:t>: extermination center built by Nazis</a:t>
            </a:r>
          </a:p>
          <a:p>
            <a:endParaRPr lang="en-US" dirty="0" smtClean="0">
              <a:solidFill>
                <a:schemeClr val="accent6"/>
              </a:solidFill>
            </a:endParaRPr>
          </a:p>
          <a:p>
            <a:endParaRPr lang="en-US" dirty="0" smtClean="0">
              <a:solidFill>
                <a:schemeClr val="accent6"/>
              </a:solidFill>
            </a:endParaRPr>
          </a:p>
          <a:p>
            <a:endParaRPr lang="en-US" dirty="0">
              <a:solidFill>
                <a:schemeClr val="accent6"/>
              </a:solidFill>
            </a:endParaRPr>
          </a:p>
        </p:txBody>
      </p:sp>
    </p:spTree>
  </p:cSld>
  <p:clrMapOvr>
    <a:masterClrMapping/>
  </p:clrMapOvr>
  <p:transition xmlns:p14="http://schemas.microsoft.com/office/powerpoint/2010/mai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endParaRPr lang="en-US"/>
          </a:p>
        </p:txBody>
      </p:sp>
      <p:sp>
        <p:nvSpPr>
          <p:cNvPr id="55299" name="Rectangle 3"/>
          <p:cNvSpPr>
            <a:spLocks noGrp="1" noChangeArrowheads="1"/>
          </p:cNvSpPr>
          <p:nvPr>
            <p:ph type="body" idx="1"/>
          </p:nvPr>
        </p:nvSpPr>
        <p:spPr/>
        <p:txBody>
          <a:bodyPr/>
          <a:lstStyle/>
          <a:p>
            <a:endParaRPr lang="en-US"/>
          </a:p>
        </p:txBody>
      </p:sp>
      <p:pic>
        <p:nvPicPr>
          <p:cNvPr id="55301" name="Picture 5" descr="http://www.israelnewsagency.com/holocaust%201.jpg"/>
          <p:cNvPicPr>
            <a:picLocks noChangeAspect="1" noChangeArrowheads="1"/>
          </p:cNvPicPr>
          <p:nvPr/>
        </p:nvPicPr>
        <p:blipFill>
          <a:blip r:embed="rId2" cstate="print"/>
          <a:srcRect/>
          <a:stretch>
            <a:fillRect/>
          </a:stretch>
        </p:blipFill>
        <p:spPr bwMode="auto">
          <a:xfrm>
            <a:off x="0" y="-22225"/>
            <a:ext cx="9144000" cy="6880225"/>
          </a:xfrm>
          <a:prstGeom prst="rect">
            <a:avLst/>
          </a:prstGeom>
          <a:noFill/>
        </p:spPr>
      </p:pic>
    </p:spTree>
  </p:cSld>
  <p:clrMapOvr>
    <a:masterClrMapping/>
  </p:clrMapOvr>
  <p:transition xmlns:p14="http://schemas.microsoft.com/office/powerpoint/2010/mai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endParaRPr lang="en-US"/>
          </a:p>
        </p:txBody>
      </p:sp>
      <p:sp>
        <p:nvSpPr>
          <p:cNvPr id="37891" name="Rectangle 3"/>
          <p:cNvSpPr>
            <a:spLocks noGrp="1" noChangeArrowheads="1"/>
          </p:cNvSpPr>
          <p:nvPr>
            <p:ph type="body" idx="1"/>
          </p:nvPr>
        </p:nvSpPr>
        <p:spPr/>
        <p:txBody>
          <a:bodyPr/>
          <a:lstStyle/>
          <a:p>
            <a:endParaRPr lang="en-US"/>
          </a:p>
        </p:txBody>
      </p:sp>
      <p:pic>
        <p:nvPicPr>
          <p:cNvPr id="37893" name="Picture 5" descr="http://www.miami.edu/news/images/auschwitz_1.jpg"/>
          <p:cNvPicPr>
            <a:picLocks noChangeAspect="1" noChangeArrowheads="1"/>
          </p:cNvPicPr>
          <p:nvPr/>
        </p:nvPicPr>
        <p:blipFill>
          <a:blip r:embed="rId2" cstate="print"/>
          <a:srcRect/>
          <a:stretch>
            <a:fillRect/>
          </a:stretch>
        </p:blipFill>
        <p:spPr bwMode="auto">
          <a:xfrm>
            <a:off x="0" y="438150"/>
            <a:ext cx="9144000" cy="6419850"/>
          </a:xfrm>
          <a:prstGeom prst="rect">
            <a:avLst/>
          </a:prstGeom>
          <a:noFill/>
        </p:spPr>
      </p:pic>
    </p:spTree>
  </p:cSld>
  <p:clrMapOvr>
    <a:masterClrMapping/>
  </p:clrMapOvr>
  <p:transition xmlns:p14="http://schemas.microsoft.com/office/powerpoint/2010/mai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endParaRPr lang="en-US"/>
          </a:p>
        </p:txBody>
      </p:sp>
      <p:sp>
        <p:nvSpPr>
          <p:cNvPr id="56323" name="Rectangle 3"/>
          <p:cNvSpPr>
            <a:spLocks noGrp="1" noChangeArrowheads="1"/>
          </p:cNvSpPr>
          <p:nvPr>
            <p:ph type="body" idx="1"/>
          </p:nvPr>
        </p:nvSpPr>
        <p:spPr/>
        <p:txBody>
          <a:bodyPr/>
          <a:lstStyle/>
          <a:p>
            <a:endParaRPr lang="en-US"/>
          </a:p>
        </p:txBody>
      </p:sp>
      <p:pic>
        <p:nvPicPr>
          <p:cNvPr id="56325" name="Picture 5" descr="http://www.martinfrost.ws/htmlfiles/camp_children1.jpg"/>
          <p:cNvPicPr>
            <a:picLocks noChangeAspect="1" noChangeArrowheads="1"/>
          </p:cNvPicPr>
          <p:nvPr/>
        </p:nvPicPr>
        <p:blipFill>
          <a:blip r:embed="rId2" cstate="print"/>
          <a:srcRect/>
          <a:stretch>
            <a:fillRect/>
          </a:stretch>
        </p:blipFill>
        <p:spPr bwMode="auto">
          <a:xfrm>
            <a:off x="1219200" y="457200"/>
            <a:ext cx="6400800" cy="6400800"/>
          </a:xfrm>
          <a:prstGeom prst="rect">
            <a:avLst/>
          </a:prstGeom>
          <a:noFill/>
        </p:spPr>
      </p:pic>
    </p:spTree>
  </p:cSld>
  <p:clrMapOvr>
    <a:masterClrMapping/>
  </p:clrMapOvr>
  <p:transition xmlns:p14="http://schemas.microsoft.com/office/powerpoint/2010/mai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endParaRPr lang="en-US"/>
          </a:p>
        </p:txBody>
      </p:sp>
      <p:sp>
        <p:nvSpPr>
          <p:cNvPr id="39939" name="Rectangle 3"/>
          <p:cNvSpPr>
            <a:spLocks noGrp="1" noChangeArrowheads="1"/>
          </p:cNvSpPr>
          <p:nvPr>
            <p:ph type="body" idx="1"/>
          </p:nvPr>
        </p:nvSpPr>
        <p:spPr/>
        <p:txBody>
          <a:bodyPr/>
          <a:lstStyle/>
          <a:p>
            <a:endParaRPr lang="en-US"/>
          </a:p>
        </p:txBody>
      </p:sp>
      <p:sp>
        <p:nvSpPr>
          <p:cNvPr id="39941" name="Rectangle 5"/>
          <p:cNvSpPr>
            <a:spLocks noChangeArrowheads="1"/>
          </p:cNvSpPr>
          <p:nvPr/>
        </p:nvSpPr>
        <p:spPr bwMode="auto">
          <a:xfrm>
            <a:off x="368300" y="1474788"/>
            <a:ext cx="9144000" cy="0"/>
          </a:xfrm>
          <a:prstGeom prst="rect">
            <a:avLst/>
          </a:prstGeom>
          <a:noFill/>
          <a:ln w="9525">
            <a:noFill/>
            <a:miter lim="800000"/>
            <a:headEnd/>
            <a:tailEnd/>
          </a:ln>
          <a:effectLst/>
        </p:spPr>
        <p:txBody>
          <a:bodyPr>
            <a:spAutoFit/>
          </a:bodyPr>
          <a:lstStyle/>
          <a:p>
            <a:endParaRPr lang="en-US"/>
          </a:p>
        </p:txBody>
      </p:sp>
      <p:pic>
        <p:nvPicPr>
          <p:cNvPr id="39943" name="Picture 7" descr="http://www.scrapbookpages.com/AuschwitzScrapbook/1998Photos/ExteriorGasChamber.jpg"/>
          <p:cNvPicPr>
            <a:picLocks noChangeAspect="1" noChangeArrowheads="1"/>
          </p:cNvPicPr>
          <p:nvPr/>
        </p:nvPicPr>
        <p:blipFill>
          <a:blip r:embed="rId2" cstate="print"/>
          <a:srcRect/>
          <a:stretch>
            <a:fillRect/>
          </a:stretch>
        </p:blipFill>
        <p:spPr bwMode="auto">
          <a:xfrm>
            <a:off x="3962400" y="3424238"/>
            <a:ext cx="5181600" cy="3433762"/>
          </a:xfrm>
          <a:prstGeom prst="rect">
            <a:avLst/>
          </a:prstGeom>
          <a:noFill/>
        </p:spPr>
      </p:pic>
      <p:sp>
        <p:nvSpPr>
          <p:cNvPr id="39944" name="Rectangle 8"/>
          <p:cNvSpPr>
            <a:spLocks noChangeArrowheads="1"/>
          </p:cNvSpPr>
          <p:nvPr/>
        </p:nvSpPr>
        <p:spPr bwMode="auto">
          <a:xfrm>
            <a:off x="307975" y="1474788"/>
            <a:ext cx="9144000" cy="0"/>
          </a:xfrm>
          <a:prstGeom prst="rect">
            <a:avLst/>
          </a:prstGeom>
          <a:noFill/>
          <a:ln w="9525">
            <a:noFill/>
            <a:miter lim="800000"/>
            <a:headEnd/>
            <a:tailEnd/>
          </a:ln>
          <a:effectLst/>
        </p:spPr>
        <p:txBody>
          <a:bodyPr>
            <a:spAutoFit/>
          </a:bodyPr>
          <a:lstStyle/>
          <a:p>
            <a:endParaRPr lang="en-US"/>
          </a:p>
        </p:txBody>
      </p:sp>
      <p:pic>
        <p:nvPicPr>
          <p:cNvPr id="39946" name="Picture 10" descr="http://www.scrapbookpages.com/AuschwitzScrapbook/2005Photos/GasChamberMainCamp.jpg"/>
          <p:cNvPicPr>
            <a:picLocks noChangeAspect="1" noChangeArrowheads="1"/>
          </p:cNvPicPr>
          <p:nvPr/>
        </p:nvPicPr>
        <p:blipFill>
          <a:blip r:embed="rId3" cstate="print"/>
          <a:srcRect/>
          <a:stretch>
            <a:fillRect/>
          </a:stretch>
        </p:blipFill>
        <p:spPr bwMode="auto">
          <a:xfrm>
            <a:off x="0" y="0"/>
            <a:ext cx="5105400" cy="3384550"/>
          </a:xfrm>
          <a:prstGeom prst="rect">
            <a:avLst/>
          </a:prstGeom>
          <a:noFill/>
        </p:spPr>
      </p:pic>
    </p:spTree>
  </p:cSld>
  <p:clrMapOvr>
    <a:masterClrMapping/>
  </p:clrMapOvr>
  <p:transition xmlns:p14="http://schemas.microsoft.com/office/powerpoint/2010/mai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endParaRPr lang="en-US"/>
          </a:p>
        </p:txBody>
      </p:sp>
      <p:sp>
        <p:nvSpPr>
          <p:cNvPr id="46083" name="Rectangle 3"/>
          <p:cNvSpPr>
            <a:spLocks noGrp="1" noChangeArrowheads="1"/>
          </p:cNvSpPr>
          <p:nvPr>
            <p:ph type="body" idx="1"/>
          </p:nvPr>
        </p:nvSpPr>
        <p:spPr/>
        <p:txBody>
          <a:bodyPr/>
          <a:lstStyle/>
          <a:p>
            <a:endParaRPr lang="en-US"/>
          </a:p>
        </p:txBody>
      </p:sp>
      <p:pic>
        <p:nvPicPr>
          <p:cNvPr id="46084" name="Picture 4" descr="Auschwitz Crematorium"/>
          <p:cNvPicPr>
            <a:picLocks noChangeAspect="1" noChangeArrowheads="1"/>
          </p:cNvPicPr>
          <p:nvPr/>
        </p:nvPicPr>
        <p:blipFill>
          <a:blip r:embed="rId2" cstate="print"/>
          <a:srcRect/>
          <a:stretch>
            <a:fillRect/>
          </a:stretch>
        </p:blipFill>
        <p:spPr bwMode="auto">
          <a:xfrm>
            <a:off x="304800" y="228600"/>
            <a:ext cx="8610600" cy="6457950"/>
          </a:xfrm>
          <a:prstGeom prst="rect">
            <a:avLst/>
          </a:prstGeom>
          <a:noFill/>
        </p:spPr>
      </p:pic>
    </p:spTree>
  </p:cSld>
  <p:clrMapOvr>
    <a:masterClrMapping/>
  </p:clrMapOvr>
  <p:transition xmlns:p14="http://schemas.microsoft.com/office/powerpoint/2010/mai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endParaRPr lang="en-US"/>
          </a:p>
        </p:txBody>
      </p:sp>
      <p:sp>
        <p:nvSpPr>
          <p:cNvPr id="48131" name="Rectangle 3"/>
          <p:cNvSpPr>
            <a:spLocks noGrp="1" noChangeArrowheads="1"/>
          </p:cNvSpPr>
          <p:nvPr>
            <p:ph type="body" idx="1"/>
          </p:nvPr>
        </p:nvSpPr>
        <p:spPr/>
        <p:txBody>
          <a:bodyPr/>
          <a:lstStyle/>
          <a:p>
            <a:endParaRPr lang="en-US"/>
          </a:p>
        </p:txBody>
      </p:sp>
      <p:pic>
        <p:nvPicPr>
          <p:cNvPr id="48132" name="Picture 4" descr="http://www.rockingham.k12.va.us/EMS/History_Pages/Holocaust/krema4auschwitz.gif"/>
          <p:cNvPicPr>
            <a:picLocks noChangeAspect="1" noChangeArrowheads="1"/>
          </p:cNvPicPr>
          <p:nvPr/>
        </p:nvPicPr>
        <p:blipFill>
          <a:blip r:embed="rId2" cstate="print"/>
          <a:srcRect/>
          <a:stretch>
            <a:fillRect/>
          </a:stretch>
        </p:blipFill>
        <p:spPr bwMode="auto">
          <a:xfrm>
            <a:off x="533400" y="457200"/>
            <a:ext cx="8229600" cy="5356225"/>
          </a:xfrm>
          <a:prstGeom prst="rect">
            <a:avLst/>
          </a:prstGeom>
          <a:noFill/>
        </p:spPr>
      </p:pic>
    </p:spTree>
  </p:cSld>
  <p:clrMapOvr>
    <a:masterClrMapping/>
  </p:clrMapOvr>
  <p:transition xmlns:p14="http://schemas.microsoft.com/office/powerpoint/2010/mai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endParaRPr lang="en-US"/>
          </a:p>
        </p:txBody>
      </p:sp>
      <p:sp>
        <p:nvSpPr>
          <p:cNvPr id="47107" name="Rectangle 3"/>
          <p:cNvSpPr>
            <a:spLocks noGrp="1" noChangeArrowheads="1"/>
          </p:cNvSpPr>
          <p:nvPr>
            <p:ph type="body" idx="1"/>
          </p:nvPr>
        </p:nvSpPr>
        <p:spPr/>
        <p:txBody>
          <a:bodyPr/>
          <a:lstStyle/>
          <a:p>
            <a:endParaRPr lang="en-US"/>
          </a:p>
        </p:txBody>
      </p:sp>
      <p:pic>
        <p:nvPicPr>
          <p:cNvPr id="47108" name="Picture 4" descr="http://www.wyolife.com/kerryfest/auschwitz%20prisoners.jpg"/>
          <p:cNvPicPr>
            <a:picLocks noChangeAspect="1" noChangeArrowheads="1"/>
          </p:cNvPicPr>
          <p:nvPr/>
        </p:nvPicPr>
        <p:blipFill>
          <a:blip r:embed="rId2" cstate="print"/>
          <a:srcRect/>
          <a:stretch>
            <a:fillRect/>
          </a:stretch>
        </p:blipFill>
        <p:spPr bwMode="auto">
          <a:xfrm>
            <a:off x="4522788" y="3111500"/>
            <a:ext cx="4621212" cy="3746500"/>
          </a:xfrm>
          <a:prstGeom prst="rect">
            <a:avLst/>
          </a:prstGeom>
          <a:noFill/>
        </p:spPr>
      </p:pic>
      <p:pic>
        <p:nvPicPr>
          <p:cNvPr id="47109" name="Picture 5" descr="http://www.justbarkingmad.com/poli-pics/300px-Buchenwald.jpg"/>
          <p:cNvPicPr>
            <a:picLocks noChangeAspect="1" noChangeArrowheads="1"/>
          </p:cNvPicPr>
          <p:nvPr/>
        </p:nvPicPr>
        <p:blipFill>
          <a:blip r:embed="rId3" cstate="print"/>
          <a:srcRect/>
          <a:stretch>
            <a:fillRect/>
          </a:stretch>
        </p:blipFill>
        <p:spPr bwMode="auto">
          <a:xfrm>
            <a:off x="0" y="381000"/>
            <a:ext cx="4495800" cy="3776663"/>
          </a:xfrm>
          <a:prstGeom prst="rect">
            <a:avLst/>
          </a:prstGeom>
          <a:noFill/>
        </p:spPr>
      </p:pic>
    </p:spTree>
  </p:cSld>
  <p:clrMapOvr>
    <a:masterClrMapping/>
  </p:clrMapOvr>
  <p:transition xmlns:p14="http://schemas.microsoft.com/office/powerpoint/2010/mai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5" name="Picture 9" descr="http://www.moonbattery.com/archives/Auschwitz_corpses.JPG"/>
          <p:cNvPicPr>
            <a:picLocks noChangeAspect="1" noChangeArrowheads="1"/>
          </p:cNvPicPr>
          <p:nvPr/>
        </p:nvPicPr>
        <p:blipFill>
          <a:blip r:embed="rId2" cstate="print"/>
          <a:srcRect/>
          <a:stretch>
            <a:fillRect/>
          </a:stretch>
        </p:blipFill>
        <p:spPr bwMode="auto">
          <a:xfrm>
            <a:off x="3505200" y="2019300"/>
            <a:ext cx="5181600" cy="4808538"/>
          </a:xfrm>
          <a:prstGeom prst="rect">
            <a:avLst/>
          </a:prstGeom>
          <a:noFill/>
        </p:spPr>
      </p:pic>
      <p:pic>
        <p:nvPicPr>
          <p:cNvPr id="34827" name="Picture 11" descr="http://www.holocaust-uddannelse.dk/images/billeder/auschwitz-birkenau02.jpg"/>
          <p:cNvPicPr>
            <a:picLocks noChangeAspect="1" noChangeArrowheads="1"/>
          </p:cNvPicPr>
          <p:nvPr/>
        </p:nvPicPr>
        <p:blipFill>
          <a:blip r:embed="rId3" cstate="print"/>
          <a:srcRect/>
          <a:stretch>
            <a:fillRect/>
          </a:stretch>
        </p:blipFill>
        <p:spPr bwMode="auto">
          <a:xfrm>
            <a:off x="0" y="0"/>
            <a:ext cx="3429000" cy="4160838"/>
          </a:xfrm>
          <a:prstGeom prst="rect">
            <a:avLst/>
          </a:prstGeom>
          <a:noFill/>
        </p:spPr>
      </p:pic>
    </p:spTree>
  </p:cSld>
  <p:clrMapOvr>
    <a:masterClrMapping/>
  </p:clrMapOvr>
  <p:transition xmlns:p14="http://schemas.microsoft.com/office/powerpoint/2010/mai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0"/>
          </a:xfrm>
        </p:spPr>
        <p:txBody>
          <a:bodyPr rtlCol="0">
            <a:normAutofit/>
          </a:bodyPr>
          <a:lstStyle/>
          <a:p>
            <a:pPr eaLnBrk="1" fontAlgn="auto" hangingPunct="1">
              <a:spcAft>
                <a:spcPts val="0"/>
              </a:spcAft>
              <a:defRPr/>
            </a:pPr>
            <a:r>
              <a:rPr lang="en-US" sz="3600" b="1" dirty="0" smtClean="0">
                <a:solidFill>
                  <a:schemeClr val="accent6"/>
                </a:solidFill>
                <a:latin typeface="Arial Narrow" pitchFamily="34" charset="0"/>
              </a:rPr>
              <a:t>Between 1933 and 1945, the German</a:t>
            </a:r>
            <a:br>
              <a:rPr lang="en-US" sz="3600" b="1" dirty="0" smtClean="0">
                <a:solidFill>
                  <a:schemeClr val="accent6"/>
                </a:solidFill>
                <a:latin typeface="Arial Narrow" pitchFamily="34" charset="0"/>
              </a:rPr>
            </a:br>
            <a:r>
              <a:rPr lang="en-US" sz="3600" b="1" dirty="0" smtClean="0">
                <a:solidFill>
                  <a:schemeClr val="accent6"/>
                </a:solidFill>
                <a:latin typeface="Arial Narrow" pitchFamily="34" charset="0"/>
              </a:rPr>
              <a:t>government led by Adolf Hitler and the</a:t>
            </a:r>
            <a:br>
              <a:rPr lang="en-US" sz="3600" b="1" dirty="0" smtClean="0">
                <a:solidFill>
                  <a:schemeClr val="accent6"/>
                </a:solidFill>
                <a:latin typeface="Arial Narrow" pitchFamily="34" charset="0"/>
              </a:rPr>
            </a:br>
            <a:r>
              <a:rPr lang="en-US" sz="3600" b="1" dirty="0" smtClean="0">
                <a:solidFill>
                  <a:schemeClr val="accent6"/>
                </a:solidFill>
                <a:latin typeface="Arial Narrow" pitchFamily="34" charset="0"/>
              </a:rPr>
              <a:t>Nazi Party carried out the systematic</a:t>
            </a:r>
            <a:br>
              <a:rPr lang="en-US" sz="3600" b="1" dirty="0" smtClean="0">
                <a:solidFill>
                  <a:schemeClr val="accent6"/>
                </a:solidFill>
                <a:latin typeface="Arial Narrow" pitchFamily="34" charset="0"/>
              </a:rPr>
            </a:br>
            <a:r>
              <a:rPr lang="en-US" sz="3600" b="1" dirty="0" smtClean="0">
                <a:solidFill>
                  <a:schemeClr val="accent6"/>
                </a:solidFill>
                <a:latin typeface="Arial Narrow" pitchFamily="34" charset="0"/>
              </a:rPr>
              <a:t>persecution and murder of Europe’s Jews.</a:t>
            </a:r>
            <a:br>
              <a:rPr lang="en-US" sz="3600" b="1" dirty="0" smtClean="0">
                <a:solidFill>
                  <a:schemeClr val="accent6"/>
                </a:solidFill>
                <a:latin typeface="Arial Narrow" pitchFamily="34" charset="0"/>
              </a:rPr>
            </a:br>
            <a:r>
              <a:rPr lang="en-US" sz="3600" b="1" dirty="0" smtClean="0">
                <a:solidFill>
                  <a:schemeClr val="accent6"/>
                </a:solidFill>
                <a:latin typeface="Arial Narrow" pitchFamily="34" charset="0"/>
              </a:rPr>
              <a:t/>
            </a:r>
            <a:br>
              <a:rPr lang="en-US" sz="3600" b="1" dirty="0" smtClean="0">
                <a:solidFill>
                  <a:schemeClr val="accent6"/>
                </a:solidFill>
                <a:latin typeface="Arial Narrow" pitchFamily="34" charset="0"/>
              </a:rPr>
            </a:br>
            <a:r>
              <a:rPr lang="en-US" sz="3600" b="1" dirty="0" smtClean="0">
                <a:solidFill>
                  <a:schemeClr val="accent6"/>
                </a:solidFill>
                <a:latin typeface="Arial Narrow" pitchFamily="34" charset="0"/>
              </a:rPr>
              <a:t>This genocide is now known</a:t>
            </a:r>
            <a:br>
              <a:rPr lang="en-US" sz="3600" b="1" dirty="0" smtClean="0">
                <a:solidFill>
                  <a:schemeClr val="accent6"/>
                </a:solidFill>
                <a:latin typeface="Arial Narrow" pitchFamily="34" charset="0"/>
              </a:rPr>
            </a:br>
            <a:r>
              <a:rPr lang="en-US" sz="3600" b="1" dirty="0" smtClean="0">
                <a:solidFill>
                  <a:schemeClr val="accent6"/>
                </a:solidFill>
                <a:latin typeface="Arial Narrow" pitchFamily="34" charset="0"/>
              </a:rPr>
              <a:t>as the Holocaust.</a:t>
            </a:r>
            <a:endParaRPr lang="en-US" dirty="0">
              <a:solidFill>
                <a:schemeClr val="accent6"/>
              </a:solidFill>
            </a:endParaRPr>
          </a:p>
        </p:txBody>
      </p:sp>
    </p:spTree>
    <p:custDataLst>
      <p:tags r:id="rId1"/>
    </p:custDataLst>
  </p:cSld>
  <p:clrMapOvr>
    <a:masterClrMapping/>
  </p:clrMapOvr>
  <p:transition xmlns:p14="http://schemas.microsoft.com/office/powerpoint/2010/main" spd="slow" advTm="1100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0"/>
          </a:xfrm>
        </p:spPr>
        <p:txBody>
          <a:bodyPr rtlCol="0">
            <a:noAutofit/>
          </a:bodyPr>
          <a:lstStyle/>
          <a:p>
            <a:pPr eaLnBrk="1" fontAlgn="auto" hangingPunct="1">
              <a:spcAft>
                <a:spcPts val="0"/>
              </a:spcAft>
              <a:defRPr/>
            </a:pPr>
            <a:r>
              <a:rPr lang="en-US" sz="3600" b="1" dirty="0" smtClean="0">
                <a:solidFill>
                  <a:schemeClr val="accent6">
                    <a:lumMod val="75000"/>
                  </a:schemeClr>
                </a:solidFill>
                <a:latin typeface="Arial Narrow" pitchFamily="34" charset="0"/>
              </a:rPr>
              <a:t>The Nazi regime also persecuted and killed millions of </a:t>
            </a:r>
            <a:r>
              <a:rPr lang="en-US" sz="3600" b="1" dirty="0" smtClean="0">
                <a:solidFill>
                  <a:schemeClr val="accent6"/>
                </a:solidFill>
                <a:latin typeface="Arial Narrow" pitchFamily="34" charset="0"/>
              </a:rPr>
              <a:t>other p</a:t>
            </a:r>
            <a:r>
              <a:rPr lang="en-US" sz="3600" b="1" dirty="0" smtClean="0">
                <a:solidFill>
                  <a:schemeClr val="accent6">
                    <a:lumMod val="75000"/>
                  </a:schemeClr>
                </a:solidFill>
                <a:latin typeface="Arial Narrow" pitchFamily="34" charset="0"/>
              </a:rPr>
              <a:t>eople it considered</a:t>
            </a:r>
            <a:br>
              <a:rPr lang="en-US" sz="3600" b="1" dirty="0" smtClean="0">
                <a:solidFill>
                  <a:schemeClr val="accent6">
                    <a:lumMod val="75000"/>
                  </a:schemeClr>
                </a:solidFill>
                <a:latin typeface="Arial Narrow" pitchFamily="34" charset="0"/>
              </a:rPr>
            </a:br>
            <a:r>
              <a:rPr lang="en-US" sz="3600" b="1" dirty="0" smtClean="0">
                <a:solidFill>
                  <a:schemeClr val="accent6">
                    <a:lumMod val="75000"/>
                  </a:schemeClr>
                </a:solidFill>
                <a:latin typeface="Arial Narrow" pitchFamily="34" charset="0"/>
              </a:rPr>
              <a:t>politically, racially, or socially unfit.</a:t>
            </a:r>
            <a:endParaRPr lang="en-US" sz="3600" b="1" dirty="0">
              <a:solidFill>
                <a:schemeClr val="accent6">
                  <a:lumMod val="75000"/>
                </a:schemeClr>
              </a:solidFill>
              <a:latin typeface="Arial Narrow" pitchFamily="34" charset="0"/>
            </a:endParaRPr>
          </a:p>
        </p:txBody>
      </p:sp>
    </p:spTree>
    <p:custDataLst>
      <p:tags r:id="rId1"/>
    </p:custDataLst>
  </p:cSld>
  <p:clrMapOvr>
    <a:masterClrMapping/>
  </p:clrMapOvr>
  <p:transition xmlns:p14="http://schemas.microsoft.com/office/powerpoint/2010/main" spd="slow" advTm="7831">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334000"/>
            <a:ext cx="5791200" cy="1066800"/>
          </a:xfrm>
        </p:spPr>
        <p:txBody>
          <a:bodyPr/>
          <a:lstStyle/>
          <a:p>
            <a:pPr algn="l" eaLnBrk="1" hangingPunct="1"/>
            <a:r>
              <a:rPr lang="en-US" sz="2000" smtClean="0">
                <a:solidFill>
                  <a:schemeClr val="bg1"/>
                </a:solidFill>
                <a:latin typeface="Times New Roman" pitchFamily="18" charset="0"/>
                <a:cs typeface="Times New Roman" pitchFamily="18" charset="0"/>
              </a:rPr>
              <a:t>In March 1933, Adolf Hitler addressed the first session of the German Parliament (Reichstag) following his appointment as chancellor. </a:t>
            </a:r>
          </a:p>
        </p:txBody>
      </p:sp>
      <p:pic>
        <p:nvPicPr>
          <p:cNvPr id="4" name="Content Placeholder 3" descr="Slide1.jpg"/>
          <p:cNvPicPr>
            <a:picLocks noGrp="1" noChangeAspect="1"/>
          </p:cNvPicPr>
          <p:nvPr>
            <p:ph idx="1"/>
          </p:nvPr>
        </p:nvPicPr>
        <p:blipFill>
          <a:blip r:embed="rId4" cstate="print"/>
          <a:stretch>
            <a:fillRect/>
          </a:stretch>
        </p:blipFill>
        <p:spPr>
          <a:xfrm>
            <a:off x="1524000" y="990600"/>
            <a:ext cx="6019800" cy="3965575"/>
          </a:xfrm>
          <a:effectLst>
            <a:outerShdw blurRad="190500" algn="tl" rotWithShape="0">
              <a:srgbClr val="000000">
                <a:alpha val="70000"/>
              </a:srgbClr>
            </a:outerShdw>
          </a:effectLst>
        </p:spPr>
      </p:pic>
      <p:sp>
        <p:nvSpPr>
          <p:cNvPr id="7" name="TextBox 6"/>
          <p:cNvSpPr txBox="1"/>
          <p:nvPr/>
        </p:nvSpPr>
        <p:spPr>
          <a:xfrm>
            <a:off x="1447800" y="5029200"/>
            <a:ext cx="7010400" cy="461963"/>
          </a:xfrm>
          <a:prstGeom prst="rect">
            <a:avLst/>
          </a:prstGeom>
          <a:noFill/>
        </p:spPr>
        <p:txBody>
          <a:bodyPr>
            <a:spAutoFit/>
          </a:bodyPr>
          <a:lstStyle/>
          <a:p>
            <a:pPr fontAlgn="auto">
              <a:spcBef>
                <a:spcPts val="0"/>
              </a:spcBef>
              <a:spcAft>
                <a:spcPts val="0"/>
              </a:spcAft>
              <a:defRPr/>
            </a:pPr>
            <a:r>
              <a:rPr lang="en-US" sz="2400" b="1" dirty="0">
                <a:solidFill>
                  <a:schemeClr val="accent6">
                    <a:lumMod val="75000"/>
                  </a:schemeClr>
                </a:solidFill>
                <a:latin typeface="Arial Narrow" pitchFamily="34" charset="0"/>
                <a:cs typeface="Arial" pitchFamily="34" charset="0"/>
              </a:rPr>
              <a:t>TAKEOVER OF POWER, 1933</a:t>
            </a:r>
          </a:p>
        </p:txBody>
      </p:sp>
      <p:pic>
        <p:nvPicPr>
          <p:cNvPr id="8" name="Picture 7" descr="Nazi_Assult.png"/>
          <p:cNvPicPr>
            <a:picLocks noChangeAspect="1"/>
          </p:cNvPicPr>
          <p:nvPr/>
        </p:nvPicPr>
        <p:blipFill>
          <a:blip r:embed="rId5" cstate="print"/>
          <a:srcRect/>
          <a:stretch>
            <a:fillRect/>
          </a:stretch>
        </p:blipFill>
        <p:spPr bwMode="auto">
          <a:xfrm>
            <a:off x="1524000" y="90488"/>
            <a:ext cx="5410200" cy="909637"/>
          </a:xfrm>
          <a:prstGeom prst="rect">
            <a:avLst/>
          </a:prstGeom>
          <a:noFill/>
          <a:ln w="9525">
            <a:noFill/>
            <a:miter lim="800000"/>
            <a:headEnd/>
            <a:tailEnd/>
          </a:ln>
        </p:spPr>
      </p:pic>
    </p:spTree>
    <p:custDataLst>
      <p:tags r:id="rId1"/>
    </p:custDataLst>
  </p:cSld>
  <p:clrMapOvr>
    <a:masterClrMapping/>
  </p:clrMapOvr>
  <p:transition xmlns:p14="http://schemas.microsoft.com/office/powerpoint/2010/main" spd="med" advTm="1000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486400"/>
            <a:ext cx="5638800" cy="1066800"/>
          </a:xfrm>
        </p:spPr>
        <p:txBody>
          <a:bodyPr/>
          <a:lstStyle/>
          <a:p>
            <a:pPr algn="l" eaLnBrk="1" hangingPunct="1"/>
            <a:r>
              <a:rPr lang="en-US" sz="2000" smtClean="0">
                <a:solidFill>
                  <a:schemeClr val="bg1"/>
                </a:solidFill>
                <a:latin typeface="Times New Roman" pitchFamily="18" charset="0"/>
                <a:cs typeface="Times New Roman" pitchFamily="18" charset="0"/>
              </a:rPr>
              <a:t>An instructional chart distinguishes individuals with pure “German blood” (left column), “Mixed blood” (second and third columns), and Jews (right two columns), as defined in the Nuremberg Laws.</a:t>
            </a:r>
          </a:p>
        </p:txBody>
      </p:sp>
      <p:pic>
        <p:nvPicPr>
          <p:cNvPr id="4" name="Content Placeholder 3" descr="Slide1.jpg"/>
          <p:cNvPicPr>
            <a:picLocks noGrp="1" noChangeAspect="1"/>
          </p:cNvPicPr>
          <p:nvPr>
            <p:ph idx="1"/>
          </p:nvPr>
        </p:nvPicPr>
        <p:blipFill>
          <a:blip r:embed="rId4" cstate="print"/>
          <a:stretch>
            <a:fillRect/>
          </a:stretch>
        </p:blipFill>
        <p:spPr>
          <a:xfrm>
            <a:off x="1600200" y="990600"/>
            <a:ext cx="5819775" cy="4106863"/>
          </a:xfrm>
          <a:effectLst>
            <a:outerShdw blurRad="190500" algn="tl" rotWithShape="0">
              <a:srgbClr val="000000">
                <a:alpha val="70000"/>
              </a:srgbClr>
            </a:outerShdw>
          </a:effectLst>
        </p:spPr>
      </p:pic>
      <p:sp>
        <p:nvSpPr>
          <p:cNvPr id="7" name="TextBox 6"/>
          <p:cNvSpPr txBox="1"/>
          <p:nvPr/>
        </p:nvSpPr>
        <p:spPr>
          <a:xfrm>
            <a:off x="1447800" y="5029200"/>
            <a:ext cx="7010400" cy="461963"/>
          </a:xfrm>
          <a:prstGeom prst="rect">
            <a:avLst/>
          </a:prstGeom>
          <a:noFill/>
        </p:spPr>
        <p:txBody>
          <a:bodyPr>
            <a:spAutoFit/>
          </a:bodyPr>
          <a:lstStyle/>
          <a:p>
            <a:pPr fontAlgn="auto">
              <a:spcBef>
                <a:spcPts val="0"/>
              </a:spcBef>
              <a:spcAft>
                <a:spcPts val="0"/>
              </a:spcAft>
              <a:defRPr/>
            </a:pPr>
            <a:r>
              <a:rPr lang="en-US" sz="2400" b="1" dirty="0">
                <a:solidFill>
                  <a:schemeClr val="accent6">
                    <a:lumMod val="75000"/>
                  </a:schemeClr>
                </a:solidFill>
                <a:latin typeface="Arial Narrow" pitchFamily="34" charset="0"/>
                <a:cs typeface="Arial" pitchFamily="34" charset="0"/>
              </a:rPr>
              <a:t>NAZI RACE LAWS</a:t>
            </a:r>
          </a:p>
        </p:txBody>
      </p:sp>
      <p:pic>
        <p:nvPicPr>
          <p:cNvPr id="13317" name="Picture 7" descr="Nazi_Assult.png"/>
          <p:cNvPicPr>
            <a:picLocks noChangeAspect="1"/>
          </p:cNvPicPr>
          <p:nvPr/>
        </p:nvPicPr>
        <p:blipFill>
          <a:blip r:embed="rId5" cstate="print"/>
          <a:srcRect/>
          <a:stretch>
            <a:fillRect/>
          </a:stretch>
        </p:blipFill>
        <p:spPr bwMode="auto">
          <a:xfrm>
            <a:off x="1524000" y="90488"/>
            <a:ext cx="5410200" cy="909637"/>
          </a:xfrm>
          <a:prstGeom prst="rect">
            <a:avLst/>
          </a:prstGeom>
          <a:noFill/>
          <a:ln w="9525">
            <a:noFill/>
            <a:miter lim="800000"/>
            <a:headEnd/>
            <a:tailEnd/>
          </a:ln>
        </p:spPr>
      </p:pic>
    </p:spTree>
    <p:custDataLst>
      <p:tags r:id="rId1"/>
    </p:custDataLst>
  </p:cSld>
  <p:clrMapOvr>
    <a:masterClrMapping/>
  </p:clrMapOvr>
  <p:transition xmlns:p14="http://schemas.microsoft.com/office/powerpoint/2010/main" spd="med" advTm="1100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752600" y="5181600"/>
            <a:ext cx="5791200" cy="1066800"/>
          </a:xfrm>
        </p:spPr>
        <p:txBody>
          <a:bodyPr/>
          <a:lstStyle/>
          <a:p>
            <a:pPr algn="l" eaLnBrk="1" hangingPunct="1"/>
            <a:r>
              <a:rPr lang="en-US" sz="2000" smtClean="0">
                <a:solidFill>
                  <a:schemeClr val="bg1"/>
                </a:solidFill>
                <a:latin typeface="Times New Roman" pitchFamily="18" charset="0"/>
                <a:cs typeface="Times New Roman" pitchFamily="18" charset="0"/>
              </a:rPr>
              <a:t>The Nazi ideal was the Nordic type, displaying blond hair, blue eyes, and tall stature.</a:t>
            </a:r>
          </a:p>
        </p:txBody>
      </p:sp>
      <p:pic>
        <p:nvPicPr>
          <p:cNvPr id="4" name="Content Placeholder 3" descr="Slide1.jpg"/>
          <p:cNvPicPr>
            <a:picLocks noGrp="1" noChangeAspect="1"/>
          </p:cNvPicPr>
          <p:nvPr>
            <p:ph idx="1"/>
          </p:nvPr>
        </p:nvPicPr>
        <p:blipFill>
          <a:blip r:embed="rId4" cstate="print"/>
          <a:stretch>
            <a:fillRect/>
          </a:stretch>
        </p:blipFill>
        <p:spPr>
          <a:xfrm>
            <a:off x="1536700" y="990600"/>
            <a:ext cx="5994400" cy="3965575"/>
          </a:xfrm>
          <a:effectLst>
            <a:outerShdw blurRad="190500" algn="tl" rotWithShape="0">
              <a:srgbClr val="000000">
                <a:alpha val="70000"/>
              </a:srgbClr>
            </a:outerShdw>
          </a:effectLst>
        </p:spPr>
      </p:pic>
      <p:sp>
        <p:nvSpPr>
          <p:cNvPr id="7" name="TextBox 6"/>
          <p:cNvSpPr txBox="1"/>
          <p:nvPr/>
        </p:nvSpPr>
        <p:spPr>
          <a:xfrm>
            <a:off x="1447800" y="5029200"/>
            <a:ext cx="7010400" cy="461963"/>
          </a:xfrm>
          <a:prstGeom prst="rect">
            <a:avLst/>
          </a:prstGeom>
          <a:noFill/>
        </p:spPr>
        <p:txBody>
          <a:bodyPr>
            <a:spAutoFit/>
          </a:bodyPr>
          <a:lstStyle/>
          <a:p>
            <a:pPr fontAlgn="auto">
              <a:spcBef>
                <a:spcPts val="0"/>
              </a:spcBef>
              <a:spcAft>
                <a:spcPts val="0"/>
              </a:spcAft>
              <a:defRPr/>
            </a:pPr>
            <a:r>
              <a:rPr lang="en-US" sz="2400" b="1" dirty="0">
                <a:solidFill>
                  <a:schemeClr val="accent6">
                    <a:lumMod val="75000"/>
                  </a:schemeClr>
                </a:solidFill>
                <a:latin typeface="Arial Narrow" pitchFamily="34" charset="0"/>
                <a:cs typeface="Arial" pitchFamily="34" charset="0"/>
              </a:rPr>
              <a:t>THE “SCIENCE” OF RACE</a:t>
            </a:r>
          </a:p>
        </p:txBody>
      </p:sp>
      <p:pic>
        <p:nvPicPr>
          <p:cNvPr id="18437" name="Picture 7" descr="Nazi_Assult.png"/>
          <p:cNvPicPr>
            <a:picLocks noChangeAspect="1"/>
          </p:cNvPicPr>
          <p:nvPr/>
        </p:nvPicPr>
        <p:blipFill>
          <a:blip r:embed="rId5" cstate="print"/>
          <a:srcRect/>
          <a:stretch>
            <a:fillRect/>
          </a:stretch>
        </p:blipFill>
        <p:spPr bwMode="auto">
          <a:xfrm>
            <a:off x="1524000" y="90488"/>
            <a:ext cx="5410200" cy="909637"/>
          </a:xfrm>
          <a:prstGeom prst="rect">
            <a:avLst/>
          </a:prstGeom>
          <a:noFill/>
          <a:ln w="9525">
            <a:noFill/>
            <a:miter lim="800000"/>
            <a:headEnd/>
            <a:tailEnd/>
          </a:ln>
        </p:spPr>
      </p:pic>
    </p:spTree>
    <p:custDataLst>
      <p:tags r:id="rId1"/>
    </p:custDataLst>
  </p:cSld>
  <p:clrMapOvr>
    <a:masterClrMapping/>
  </p:clrMapOvr>
  <p:transition xmlns:p14="http://schemas.microsoft.com/office/powerpoint/2010/main" spd="med" advTm="10000">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533400"/>
            <a:ext cx="3581400" cy="4876800"/>
          </a:xfrm>
        </p:spPr>
        <p:txBody>
          <a:bodyPr/>
          <a:lstStyle/>
          <a:p>
            <a:pPr algn="l" eaLnBrk="1" hangingPunct="1"/>
            <a:r>
              <a:rPr lang="en-US" sz="2000" smtClean="0">
                <a:solidFill>
                  <a:schemeClr val="bg1"/>
                </a:solidFill>
                <a:latin typeface="Times New Roman" pitchFamily="18" charset="0"/>
                <a:cs typeface="Times New Roman" pitchFamily="18" charset="0"/>
              </a:rPr>
              <a:t>Residents of Rostock, Germany, view a burning synagogue the morning after </a:t>
            </a:r>
            <a:r>
              <a:rPr lang="en-US" sz="2000" i="1" smtClean="0">
                <a:solidFill>
                  <a:schemeClr val="bg1"/>
                </a:solidFill>
                <a:latin typeface="Times New Roman" pitchFamily="18" charset="0"/>
                <a:cs typeface="Times New Roman" pitchFamily="18" charset="0"/>
              </a:rPr>
              <a:t>Kristallnacht </a:t>
            </a:r>
            <a:r>
              <a:rPr lang="en-US" sz="2000" smtClean="0">
                <a:solidFill>
                  <a:schemeClr val="bg1"/>
                </a:solidFill>
                <a:latin typeface="Times New Roman" pitchFamily="18" charset="0"/>
                <a:cs typeface="Times New Roman" pitchFamily="18" charset="0"/>
              </a:rPr>
              <a:t>(“Night of  Broken Glass”). On the night of November 9–10, 1938, the Nazi regime unleashed orchestrated anti-Jewish violence across greater Germany. </a:t>
            </a:r>
          </a:p>
        </p:txBody>
      </p:sp>
      <p:pic>
        <p:nvPicPr>
          <p:cNvPr id="4" name="Content Placeholder 3" descr="Slide1.jpg"/>
          <p:cNvPicPr>
            <a:picLocks noGrp="1" noChangeAspect="1"/>
          </p:cNvPicPr>
          <p:nvPr>
            <p:ph idx="1"/>
          </p:nvPr>
        </p:nvPicPr>
        <p:blipFill>
          <a:blip r:embed="rId4" cstate="print"/>
          <a:stretch>
            <a:fillRect/>
          </a:stretch>
        </p:blipFill>
        <p:spPr>
          <a:xfrm>
            <a:off x="269875" y="1236663"/>
            <a:ext cx="4302125" cy="5087937"/>
          </a:xfrm>
          <a:effectLst>
            <a:outerShdw blurRad="190500" algn="tl" rotWithShape="0">
              <a:srgbClr val="000000">
                <a:alpha val="70000"/>
              </a:srgbClr>
            </a:outerShdw>
          </a:effectLst>
        </p:spPr>
      </p:pic>
      <p:sp>
        <p:nvSpPr>
          <p:cNvPr id="7" name="TextBox 6"/>
          <p:cNvSpPr txBox="1"/>
          <p:nvPr/>
        </p:nvSpPr>
        <p:spPr>
          <a:xfrm>
            <a:off x="4648200" y="1290638"/>
            <a:ext cx="4038600" cy="461962"/>
          </a:xfrm>
          <a:prstGeom prst="rect">
            <a:avLst/>
          </a:prstGeom>
          <a:noFill/>
        </p:spPr>
        <p:txBody>
          <a:bodyPr>
            <a:spAutoFit/>
          </a:bodyPr>
          <a:lstStyle/>
          <a:p>
            <a:pPr fontAlgn="auto">
              <a:spcBef>
                <a:spcPts val="0"/>
              </a:spcBef>
              <a:spcAft>
                <a:spcPts val="0"/>
              </a:spcAft>
              <a:defRPr/>
            </a:pPr>
            <a:r>
              <a:rPr lang="en-US" sz="2400" b="1" dirty="0">
                <a:solidFill>
                  <a:schemeClr val="accent6"/>
                </a:solidFill>
                <a:latin typeface="Arial Narrow" pitchFamily="34" charset="0"/>
                <a:cs typeface="+mn-cs"/>
              </a:rPr>
              <a:t>“NIGHT OF BROKEN GLASS”</a:t>
            </a:r>
            <a:endParaRPr lang="en-US" sz="2400" b="1" dirty="0">
              <a:solidFill>
                <a:schemeClr val="accent6"/>
              </a:solidFill>
              <a:latin typeface="Arial Narrow" pitchFamily="34" charset="0"/>
              <a:cs typeface="Arial" pitchFamily="34" charset="0"/>
            </a:endParaRPr>
          </a:p>
        </p:txBody>
      </p:sp>
      <p:pic>
        <p:nvPicPr>
          <p:cNvPr id="19461" name="Picture 7" descr="Nazi_Assult.png"/>
          <p:cNvPicPr>
            <a:picLocks noChangeAspect="1"/>
          </p:cNvPicPr>
          <p:nvPr/>
        </p:nvPicPr>
        <p:blipFill>
          <a:blip r:embed="rId5" cstate="print"/>
          <a:srcRect/>
          <a:stretch>
            <a:fillRect/>
          </a:stretch>
        </p:blipFill>
        <p:spPr bwMode="auto">
          <a:xfrm>
            <a:off x="1524000" y="90488"/>
            <a:ext cx="5410200" cy="909637"/>
          </a:xfrm>
          <a:prstGeom prst="rect">
            <a:avLst/>
          </a:prstGeom>
          <a:noFill/>
          <a:ln w="9525">
            <a:noFill/>
            <a:miter lim="800000"/>
            <a:headEnd/>
            <a:tailEnd/>
          </a:ln>
        </p:spPr>
      </p:pic>
    </p:spTree>
    <p:custDataLst>
      <p:tags r:id="rId1"/>
    </p:custDataLst>
  </p:cSld>
  <p:clrMapOvr>
    <a:masterClrMapping/>
  </p:clrMapOvr>
  <p:transition xmlns:p14="http://schemas.microsoft.com/office/powerpoint/2010/main" spd="med" advTm="1500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752600" y="5486400"/>
            <a:ext cx="5791200" cy="1066800"/>
          </a:xfrm>
        </p:spPr>
        <p:txBody>
          <a:bodyPr/>
          <a:lstStyle/>
          <a:p>
            <a:pPr algn="l" eaLnBrk="1" hangingPunct="1"/>
            <a:r>
              <a:rPr lang="en-US" sz="2000" smtClean="0">
                <a:solidFill>
                  <a:schemeClr val="bg1"/>
                </a:solidFill>
                <a:latin typeface="Times New Roman" pitchFamily="18" charset="0"/>
                <a:cs typeface="Times New Roman" pitchFamily="18" charset="0"/>
              </a:rPr>
              <a:t>Although Jews were their primary targets, the Nazis also persecuted Roma (Gypsies), persons with mental and physical disabilities, and Poles for racial, ethnic, or national reasons.</a:t>
            </a:r>
          </a:p>
        </p:txBody>
      </p:sp>
      <p:pic>
        <p:nvPicPr>
          <p:cNvPr id="4" name="Content Placeholder 3" descr="Slide1.jpg"/>
          <p:cNvPicPr>
            <a:picLocks noGrp="1" noChangeAspect="1"/>
          </p:cNvPicPr>
          <p:nvPr>
            <p:ph idx="1"/>
          </p:nvPr>
        </p:nvPicPr>
        <p:blipFill>
          <a:blip r:embed="rId4" cstate="print"/>
          <a:stretch>
            <a:fillRect/>
          </a:stretch>
        </p:blipFill>
        <p:spPr>
          <a:xfrm>
            <a:off x="1524000" y="1050925"/>
            <a:ext cx="6019800" cy="3844925"/>
          </a:xfrm>
          <a:effectLst>
            <a:outerShdw blurRad="190500" algn="tl" rotWithShape="0">
              <a:srgbClr val="000000">
                <a:alpha val="70000"/>
              </a:srgbClr>
            </a:outerShdw>
          </a:effectLst>
        </p:spPr>
      </p:pic>
      <p:sp>
        <p:nvSpPr>
          <p:cNvPr id="7" name="TextBox 6"/>
          <p:cNvSpPr txBox="1"/>
          <p:nvPr/>
        </p:nvSpPr>
        <p:spPr>
          <a:xfrm>
            <a:off x="1447800" y="5029200"/>
            <a:ext cx="7010400" cy="461963"/>
          </a:xfrm>
          <a:prstGeom prst="rect">
            <a:avLst/>
          </a:prstGeom>
          <a:noFill/>
        </p:spPr>
        <p:txBody>
          <a:bodyPr>
            <a:spAutoFit/>
          </a:bodyPr>
          <a:lstStyle/>
          <a:p>
            <a:pPr fontAlgn="auto">
              <a:spcBef>
                <a:spcPts val="0"/>
              </a:spcBef>
              <a:spcAft>
                <a:spcPts val="0"/>
              </a:spcAft>
              <a:defRPr/>
            </a:pPr>
            <a:r>
              <a:rPr lang="en-US" sz="2400" b="1" dirty="0">
                <a:solidFill>
                  <a:schemeClr val="accent6">
                    <a:lumMod val="75000"/>
                  </a:schemeClr>
                </a:solidFill>
                <a:latin typeface="Arial Narrow" pitchFamily="34" charset="0"/>
                <a:cs typeface="Arial" pitchFamily="34" charset="0"/>
              </a:rPr>
              <a:t>“ENEMIES OF THE STATE”</a:t>
            </a:r>
          </a:p>
        </p:txBody>
      </p:sp>
      <p:pic>
        <p:nvPicPr>
          <p:cNvPr id="22533" name="Picture 7" descr="Nazi_Assult.png"/>
          <p:cNvPicPr>
            <a:picLocks noChangeAspect="1"/>
          </p:cNvPicPr>
          <p:nvPr/>
        </p:nvPicPr>
        <p:blipFill>
          <a:blip r:embed="rId5" cstate="print"/>
          <a:srcRect/>
          <a:stretch>
            <a:fillRect/>
          </a:stretch>
        </p:blipFill>
        <p:spPr bwMode="auto">
          <a:xfrm>
            <a:off x="1524000" y="90488"/>
            <a:ext cx="5410200" cy="909637"/>
          </a:xfrm>
          <a:prstGeom prst="rect">
            <a:avLst/>
          </a:prstGeom>
          <a:noFill/>
          <a:ln w="9525">
            <a:noFill/>
            <a:miter lim="800000"/>
            <a:headEnd/>
            <a:tailEnd/>
          </a:ln>
        </p:spPr>
      </p:pic>
    </p:spTree>
    <p:custDataLst>
      <p:tags r:id="rId1"/>
    </p:custDataLst>
  </p:cSld>
  <p:clrMapOvr>
    <a:masterClrMapping/>
  </p:clrMapOvr>
  <p:transition xmlns:p14="http://schemas.microsoft.com/office/powerpoint/2010/main" spd="med" advTm="11000">
    <p:fade/>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2"/>
</p:tagLst>
</file>

<file path=ppt/tags/tag10.xml><?xml version="1.0" encoding="utf-8"?>
<p:tagLst xmlns:a="http://schemas.openxmlformats.org/drawingml/2006/main" xmlns:r="http://schemas.openxmlformats.org/officeDocument/2006/relationships" xmlns:p="http://schemas.openxmlformats.org/presentationml/2006/main">
  <p:tag name="TIMING" val="|0|2.6"/>
</p:tagLst>
</file>

<file path=ppt/tags/tag11.xml><?xml version="1.0" encoding="utf-8"?>
<p:tagLst xmlns:a="http://schemas.openxmlformats.org/drawingml/2006/main" xmlns:r="http://schemas.openxmlformats.org/officeDocument/2006/relationships" xmlns:p="http://schemas.openxmlformats.org/presentationml/2006/main">
  <p:tag name="TIMING" val="|0|2.6"/>
</p:tagLst>
</file>

<file path=ppt/tags/tag12.xml><?xml version="1.0" encoding="utf-8"?>
<p:tagLst xmlns:a="http://schemas.openxmlformats.org/drawingml/2006/main" xmlns:r="http://schemas.openxmlformats.org/officeDocument/2006/relationships" xmlns:p="http://schemas.openxmlformats.org/presentationml/2006/main">
  <p:tag name="TIMING" val="|0|2.6"/>
</p:tagLst>
</file>

<file path=ppt/tags/tag2.xml><?xml version="1.0" encoding="utf-8"?>
<p:tagLst xmlns:a="http://schemas.openxmlformats.org/drawingml/2006/main" xmlns:r="http://schemas.openxmlformats.org/officeDocument/2006/relationships" xmlns:p="http://schemas.openxmlformats.org/presentationml/2006/main">
  <p:tag name="TIMING" val="|0.2"/>
</p:tagLst>
</file>

<file path=ppt/tags/tag3.xml><?xml version="1.0" encoding="utf-8"?>
<p:tagLst xmlns:a="http://schemas.openxmlformats.org/drawingml/2006/main" xmlns:r="http://schemas.openxmlformats.org/officeDocument/2006/relationships" xmlns:p="http://schemas.openxmlformats.org/presentationml/2006/main">
  <p:tag name="TIMING" val="|0|2.6"/>
</p:tagLst>
</file>

<file path=ppt/tags/tag4.xml><?xml version="1.0" encoding="utf-8"?>
<p:tagLst xmlns:a="http://schemas.openxmlformats.org/drawingml/2006/main" xmlns:r="http://schemas.openxmlformats.org/officeDocument/2006/relationships" xmlns:p="http://schemas.openxmlformats.org/presentationml/2006/main">
  <p:tag name="TIMING" val="|0|2.6"/>
</p:tagLst>
</file>

<file path=ppt/tags/tag5.xml><?xml version="1.0" encoding="utf-8"?>
<p:tagLst xmlns:a="http://schemas.openxmlformats.org/drawingml/2006/main" xmlns:r="http://schemas.openxmlformats.org/officeDocument/2006/relationships" xmlns:p="http://schemas.openxmlformats.org/presentationml/2006/main">
  <p:tag name="TIMING" val="|0|2.6"/>
</p:tagLst>
</file>

<file path=ppt/tags/tag6.xml><?xml version="1.0" encoding="utf-8"?>
<p:tagLst xmlns:a="http://schemas.openxmlformats.org/drawingml/2006/main" xmlns:r="http://schemas.openxmlformats.org/officeDocument/2006/relationships" xmlns:p="http://schemas.openxmlformats.org/presentationml/2006/main">
  <p:tag name="TIMING" val="|0|2.6"/>
</p:tagLst>
</file>

<file path=ppt/tags/tag7.xml><?xml version="1.0" encoding="utf-8"?>
<p:tagLst xmlns:a="http://schemas.openxmlformats.org/drawingml/2006/main" xmlns:r="http://schemas.openxmlformats.org/officeDocument/2006/relationships" xmlns:p="http://schemas.openxmlformats.org/presentationml/2006/main">
  <p:tag name="TIMING" val="|0|2.6"/>
</p:tagLst>
</file>

<file path=ppt/tags/tag8.xml><?xml version="1.0" encoding="utf-8"?>
<p:tagLst xmlns:a="http://schemas.openxmlformats.org/drawingml/2006/main" xmlns:r="http://schemas.openxmlformats.org/officeDocument/2006/relationships" xmlns:p="http://schemas.openxmlformats.org/presentationml/2006/main">
  <p:tag name="TIMING" val="|0|2.6"/>
</p:tagLst>
</file>

<file path=ppt/tags/tag9.xml><?xml version="1.0" encoding="utf-8"?>
<p:tagLst xmlns:a="http://schemas.openxmlformats.org/drawingml/2006/main" xmlns:r="http://schemas.openxmlformats.org/officeDocument/2006/relationships" xmlns:p="http://schemas.openxmlformats.org/presentationml/2006/main">
  <p:tag name="TIMING" val="|0|2.6"/>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684</Words>
  <Application>Microsoft Macintosh PowerPoint</Application>
  <PresentationFormat>On-screen Show (4:3)</PresentationFormat>
  <Paragraphs>70</Paragraphs>
  <Slides>27</Slides>
  <Notes>10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1_Office Theme</vt:lpstr>
      <vt:lpstr>The Holocaust Key Vocabulary</vt:lpstr>
      <vt:lpstr>The Holocaust  Key Vocabulary</vt:lpstr>
      <vt:lpstr>Between 1933 and 1945, the German government led by Adolf Hitler and the Nazi Party carried out the systematic persecution and murder of Europe’s Jews.  This genocide is now known as the Holocaust.</vt:lpstr>
      <vt:lpstr>The Nazi regime also persecuted and killed millions of other people it considered politically, racially, or socially unfit.</vt:lpstr>
      <vt:lpstr>In March 1933, Adolf Hitler addressed the first session of the German Parliament (Reichstag) following his appointment as chancellor. </vt:lpstr>
      <vt:lpstr>An instructional chart distinguishes individuals with pure “German blood” (left column), “Mixed blood” (second and third columns), and Jews (right two columns), as defined in the Nuremberg Laws.</vt:lpstr>
      <vt:lpstr>The Nazi ideal was the Nordic type, displaying blond hair, blue eyes, and tall stature.</vt:lpstr>
      <vt:lpstr>Residents of Rostock, Germany, view a burning synagogue the morning after Kristallnacht (“Night of  Broken Glass”). On the night of November 9–10, 1938, the Nazi regime unleashed orchestrated anti-Jewish violence across greater Germany. </vt:lpstr>
      <vt:lpstr>Although Jews were their primary targets, the Nazis also persecuted Roma (Gypsies), persons with mental and physical disabilities, and Poles for racial, ethnic, or national reasons.</vt:lpstr>
      <vt:lpstr>Millions more, including homosexuals, Jehovah’s Wit-nesses, Soviet prisoners of war, and political dissidents, also suffered oppression and death.</vt:lpstr>
      <vt:lpstr>By the end of 1942, however, the Allies were on the offensive and ultimately drove back the German forces.</vt:lpstr>
      <vt:lpstr>Between 1942 and 1944, trains carrying Jews from German-controlled Europe rolled into one of the six killing centers located along rail lines in occupied Poland.</vt:lpstr>
      <vt:lpstr>The overwhelming majority of Jews who entered the Nazi killing centers were murdered in gas chambers—usually within hours of arrival—and their bodies cremated.</vt:lpstr>
      <vt:lpstr>This photo taken from the window of a private home shows prisoners being marched from one concentration camp to another. In response to the deteri-orating military situation in late 1944, German authorities ordered the evacuation of concentration camp prisoners away from advancing Allied troops to the interior of Germany. </vt:lpstr>
      <vt:lpstr>PowerPoint Presentation</vt:lpstr>
      <vt:lpstr>PowerPoint Presentation</vt:lpstr>
      <vt:lpstr>PowerPoint Presentation</vt:lpstr>
      <vt:lpstr>PowerPoint Presentation</vt:lpstr>
      <vt:lpstr>“Arbeit macht frei”  (“Work makes you free”)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McKinney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Between 1933 and 1945, the German government led by Adolf Hitler and the Nazi Party carried out the systematic persecution and murder of Europe’s Jews.  This genocide is now known as the Holocaust.</dc:title>
  <dc:creator>Technology Services Group</dc:creator>
  <cp:lastModifiedBy>McKinney ISD</cp:lastModifiedBy>
  <cp:revision>7</cp:revision>
  <dcterms:created xsi:type="dcterms:W3CDTF">2013-12-18T14:43:15Z</dcterms:created>
  <dcterms:modified xsi:type="dcterms:W3CDTF">2015-01-12T21:41:27Z</dcterms:modified>
</cp:coreProperties>
</file>