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12"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71658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3" name="Shape 2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5" name="Shape 3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2" name="Shape 1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20"/>
        <p:cNvGrpSpPr/>
        <p:nvPr/>
      </p:nvGrpSpPr>
      <p:grpSpPr>
        <a:xfrm>
          <a:off x="0" y="0"/>
          <a:ext cx="0" cy="0"/>
          <a:chOff x="0" y="0"/>
          <a:chExt cx="0" cy="0"/>
        </a:xfrm>
      </p:grpSpPr>
      <p:sp>
        <p:nvSpPr>
          <p:cNvPr id="21" name="Shape 21"/>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2" name="Shape 22"/>
          <p:cNvSpPr/>
          <p:nvPr/>
        </p:nvSpPr>
        <p:spPr>
          <a:xfrm>
            <a:off x="8991600" y="3047"/>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3" name="Shape 23"/>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4" name="Shape 24"/>
          <p:cNvSpPr/>
          <p:nvPr/>
        </p:nvSpPr>
        <p:spPr>
          <a:xfrm>
            <a:off x="0" y="0"/>
            <a:ext cx="9144000" cy="25145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5" name="Shape 25"/>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6" name="Shape 26"/>
          <p:cNvSpPr txBox="1">
            <a:spLocks noGrp="1"/>
          </p:cNvSpPr>
          <p:nvPr>
            <p:ph type="subTitle" idx="1"/>
          </p:nvPr>
        </p:nvSpPr>
        <p:spPr>
          <a:xfrm>
            <a:off x="1371600" y="2819400"/>
            <a:ext cx="6400799" cy="1752600"/>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457200" marR="0" lvl="1" indent="0" algn="ctr" rtl="0">
              <a:spcBef>
                <a:spcPts val="440"/>
              </a:spcBef>
              <a:buClr>
                <a:schemeClr val="accent2"/>
              </a:buClr>
              <a:buFont typeface="Noto Sans Symbols"/>
              <a:buNone/>
              <a:defRPr sz="2200" b="0" i="0" u="none" strike="noStrike" cap="none">
                <a:solidFill>
                  <a:schemeClr val="dk2"/>
                </a:solidFill>
                <a:latin typeface="Georgia"/>
                <a:ea typeface="Georgia"/>
                <a:cs typeface="Georgia"/>
                <a:sym typeface="Georgia"/>
              </a:defRPr>
            </a:lvl2pPr>
            <a:lvl3pPr marL="914400" marR="0" lvl="2" indent="0" algn="ctr" rtl="0">
              <a:spcBef>
                <a:spcPts val="400"/>
              </a:spcBef>
              <a:buClr>
                <a:schemeClr val="accent3"/>
              </a:buClr>
              <a:buFont typeface="Noto Sans Symbols"/>
              <a:buNone/>
              <a:defRPr sz="2000" b="0" i="0" u="none" strike="noStrike" cap="none">
                <a:solidFill>
                  <a:schemeClr val="dk1"/>
                </a:solidFill>
                <a:latin typeface="Georgia"/>
                <a:ea typeface="Georgia"/>
                <a:cs typeface="Georgia"/>
                <a:sym typeface="Georgia"/>
              </a:defRPr>
            </a:lvl3pPr>
            <a:lvl4pPr marL="1371600" marR="0" lvl="3" indent="0" algn="ctr" rtl="0">
              <a:spcBef>
                <a:spcPts val="400"/>
              </a:spcBef>
              <a:buClr>
                <a:schemeClr val="accent4"/>
              </a:buClr>
              <a:buFont typeface="Noto Sans Symbols"/>
              <a:buNone/>
              <a:defRPr sz="2000" b="0" i="0" u="none" strike="noStrike" cap="none">
                <a:solidFill>
                  <a:schemeClr val="dk2"/>
                </a:solidFill>
                <a:latin typeface="Georgia"/>
                <a:ea typeface="Georgia"/>
                <a:cs typeface="Georgia"/>
                <a:sym typeface="Georgia"/>
              </a:defRPr>
            </a:lvl4pPr>
            <a:lvl5pPr marL="1828800" marR="0" lvl="4" indent="0" algn="ctr" rtl="0">
              <a:spcBef>
                <a:spcPts val="360"/>
              </a:spcBef>
              <a:buClr>
                <a:schemeClr val="accent5"/>
              </a:buClr>
              <a:buFont typeface="Georgia"/>
              <a:buNone/>
              <a:defRPr sz="1800" b="0" i="0" u="none" strike="noStrike" cap="none">
                <a:solidFill>
                  <a:schemeClr val="dk1"/>
                </a:solidFill>
                <a:latin typeface="Georgia"/>
                <a:ea typeface="Georgia"/>
                <a:cs typeface="Georgia"/>
                <a:sym typeface="Georgia"/>
              </a:defRPr>
            </a:lvl5pPr>
            <a:lvl6pPr marL="2286000" marR="0" lvl="5" indent="0" algn="ctr" rtl="0">
              <a:spcBef>
                <a:spcPts val="360"/>
              </a:spcBef>
              <a:buClr>
                <a:schemeClr val="accent6"/>
              </a:buClr>
              <a:buFont typeface="Noto Sans Symbols"/>
              <a:buNone/>
              <a:defRPr sz="1800" b="0" i="0" u="none" strike="noStrike" cap="none">
                <a:solidFill>
                  <a:schemeClr val="dk1"/>
                </a:solidFill>
                <a:latin typeface="Georgia"/>
                <a:ea typeface="Georgia"/>
                <a:cs typeface="Georgia"/>
                <a:sym typeface="Georgia"/>
              </a:defRPr>
            </a:lvl6pPr>
            <a:lvl7pPr marL="2743200" marR="0" lvl="6" indent="0" algn="ctr" rtl="0">
              <a:spcBef>
                <a:spcPts val="320"/>
              </a:spcBef>
              <a:buClr>
                <a:srgbClr val="B75640"/>
              </a:buClr>
              <a:buFont typeface="Georgia"/>
              <a:buNone/>
              <a:defRPr sz="1600" b="0" i="0" u="none" strike="noStrike" cap="none">
                <a:solidFill>
                  <a:schemeClr val="dk1"/>
                </a:solidFill>
                <a:latin typeface="Georgia"/>
                <a:ea typeface="Georgia"/>
                <a:cs typeface="Georgia"/>
                <a:sym typeface="Georgia"/>
              </a:defRPr>
            </a:lvl7pPr>
            <a:lvl8pPr marL="3200400" marR="0" lvl="7" indent="0" algn="ctr" rtl="0">
              <a:spcBef>
                <a:spcPts val="320"/>
              </a:spcBef>
              <a:buClr>
                <a:srgbClr val="7A6B62"/>
              </a:buClr>
              <a:buFont typeface="Georgia"/>
              <a:buNone/>
              <a:defRPr sz="1600" b="0" i="0" u="none" strike="noStrike" cap="none">
                <a:solidFill>
                  <a:schemeClr val="dk1"/>
                </a:solidFill>
                <a:latin typeface="Georgia"/>
                <a:ea typeface="Georgia"/>
                <a:cs typeface="Georgia"/>
                <a:sym typeface="Georgia"/>
              </a:defRPr>
            </a:lvl8pPr>
            <a:lvl9pPr marL="3657600" marR="0" lvl="8" indent="0" algn="ctr" rtl="0">
              <a:spcBef>
                <a:spcPts val="280"/>
              </a:spcBef>
              <a:buClr>
                <a:srgbClr val="B29D00"/>
              </a:buClr>
              <a:buFont typeface="Georgia"/>
              <a:buNone/>
              <a:defRPr sz="1400" b="0" i="0" u="none" strike="noStrike" cap="none">
                <a:solidFill>
                  <a:schemeClr val="dk1"/>
                </a:solidFill>
                <a:latin typeface="Georgia"/>
                <a:ea typeface="Georgia"/>
                <a:cs typeface="Georgia"/>
                <a:sym typeface="Georgia"/>
              </a:defRPr>
            </a:lvl9pPr>
          </a:lstStyle>
          <a:p>
            <a:endParaRPr/>
          </a:p>
        </p:txBody>
      </p:sp>
      <p:sp>
        <p:nvSpPr>
          <p:cNvPr id="27" name="Shape 27"/>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8" name="Shape 2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29" name="Shape 29"/>
          <p:cNvCxnSpPr/>
          <p:nvPr/>
        </p:nvCxnSpPr>
        <p:spPr>
          <a:xfrm>
            <a:off x="155447" y="2420111"/>
            <a:ext cx="8833103" cy="0"/>
          </a:xfrm>
          <a:prstGeom prst="straightConnector1">
            <a:avLst/>
          </a:prstGeom>
          <a:noFill/>
          <a:ln w="11425" cap="flat" cmpd="sng">
            <a:solidFill>
              <a:srgbClr val="7A9798"/>
            </a:solidFill>
            <a:prstDash val="dash"/>
            <a:round/>
            <a:headEnd type="none" w="med" len="med"/>
            <a:tailEnd type="none" w="med" len="med"/>
          </a:ln>
        </p:spPr>
      </p:cxnSp>
      <p:sp>
        <p:nvSpPr>
          <p:cNvPr id="30" name="Shape 30"/>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1" name="Shape 31"/>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2" name="Shape 32"/>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3" name="Shape 33"/>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34" name="Shape 34"/>
          <p:cNvSpPr txBox="1">
            <a:spLocks noGrp="1"/>
          </p:cNvSpPr>
          <p:nvPr>
            <p:ph type="ctrTitle"/>
          </p:nvPr>
        </p:nvSpPr>
        <p:spPr>
          <a:xfrm>
            <a:off x="685800" y="381000"/>
            <a:ext cx="7772400" cy="1752600"/>
          </a:xfrm>
          <a:prstGeom prst="rect">
            <a:avLst/>
          </a:prstGeom>
          <a:noFill/>
          <a:ln>
            <a:noFill/>
          </a:ln>
        </p:spPr>
        <p:txBody>
          <a:bodyPr lIns="91425" tIns="91425" rIns="91425" bIns="91425" anchor="b" anchorCtr="0"/>
          <a:lstStyle>
            <a:lvl1pPr marL="0" marR="0" lvl="0" indent="0" algn="ctr" rtl="0">
              <a:spcBef>
                <a:spcPts val="0"/>
              </a:spcBef>
              <a:buClr>
                <a:schemeClr val="accent1"/>
              </a:buClr>
              <a:buFont typeface="Georgia"/>
              <a:buNone/>
              <a:defRPr sz="4200" b="0"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0" name="Shape 14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1" name="Shape 141"/>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2" name="Shape 142"/>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43"/>
        <p:cNvGrpSpPr/>
        <p:nvPr/>
      </p:nvGrpSpPr>
      <p:grpSpPr>
        <a:xfrm>
          <a:off x="0" y="0"/>
          <a:ext cx="0" cy="0"/>
          <a:chOff x="0" y="0"/>
          <a:chExt cx="0" cy="0"/>
        </a:xfrm>
      </p:grpSpPr>
      <p:sp>
        <p:nvSpPr>
          <p:cNvPr id="144" name="Shape 144"/>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5" name="Shape 145"/>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6" name="Shape 146"/>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7" name="Shape 14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8" name="Shape 148"/>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9" name="Shape 149"/>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50" name="Shape 150"/>
          <p:cNvCxnSpPr/>
          <p:nvPr/>
        </p:nvCxnSpPr>
        <p:spPr>
          <a:xfrm rot="5400000">
            <a:off x="4021835"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151" name="Shape 151"/>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2" name="Shape 152"/>
          <p:cNvSpPr/>
          <p:nvPr/>
        </p:nvSpPr>
        <p:spPr>
          <a:xfrm>
            <a:off x="6934200" y="302025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3" name="Shape 153"/>
          <p:cNvSpPr txBox="1">
            <a:spLocks noGrp="1"/>
          </p:cNvSpPr>
          <p:nvPr>
            <p:ph type="sldNum" idx="12"/>
          </p:nvPr>
        </p:nvSpPr>
        <p:spPr>
          <a:xfrm>
            <a:off x="6915911" y="300990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54" name="Shape 154"/>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5" name="Shape 15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56" name="Shape 15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57" name="Shape 157"/>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8" name="Shape 3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9" name="Shape 39"/>
          <p:cNvSpPr txBox="1">
            <a:spLocks noGrp="1"/>
          </p:cNvSpPr>
          <p:nvPr>
            <p:ph type="sldNum" idx="12"/>
          </p:nvPr>
        </p:nvSpPr>
        <p:spPr>
          <a:xfrm>
            <a:off x="4361687" y="1026371"/>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40" name="Shape 40"/>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4" name="Shape 44"/>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5" name="Shape 45"/>
          <p:cNvSpPr txBox="1">
            <a:spLocks noGrp="1"/>
          </p:cNvSpPr>
          <p:nvPr>
            <p:ph type="sldNum" idx="12"/>
          </p:nvPr>
        </p:nvSpPr>
        <p:spPr>
          <a:xfrm>
            <a:off x="4343400" y="103602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46"/>
        <p:cNvGrpSpPr/>
        <p:nvPr/>
      </p:nvGrpSpPr>
      <p:grpSpPr>
        <a:xfrm>
          <a:off x="0" y="0"/>
          <a:ext cx="0" cy="0"/>
          <a:chOff x="0" y="0"/>
          <a:chExt cx="0" cy="0"/>
        </a:xfrm>
      </p:grpSpPr>
      <p:sp>
        <p:nvSpPr>
          <p:cNvPr id="47" name="Shape 4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48" name="Shape 4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49" name="Shape 49"/>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0" name="Shape 50"/>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1" name="Shape 51"/>
          <p:cNvSpPr/>
          <p:nvPr/>
        </p:nvSpPr>
        <p:spPr>
          <a:xfrm>
            <a:off x="152400" y="2286000"/>
            <a:ext cx="8833103" cy="3047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2" name="Shape 52"/>
          <p:cNvSpPr/>
          <p:nvPr/>
        </p:nvSpPr>
        <p:spPr>
          <a:xfrm>
            <a:off x="155447" y="142352"/>
            <a:ext cx="8833103" cy="2139695"/>
          </a:xfrm>
          <a:prstGeom prst="rect">
            <a:avLst/>
          </a:prstGeom>
          <a:solidFill>
            <a:schemeClr val="accen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3" name="Shape 53"/>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54" name="Shape 54"/>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5" name="Shape 55"/>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6" name="Shape 5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7" name="Shape 57"/>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58" name="Shape 58"/>
          <p:cNvCxnSpPr/>
          <p:nvPr/>
        </p:nvCxnSpPr>
        <p:spPr>
          <a:xfrm>
            <a:off x="152400" y="2438400"/>
            <a:ext cx="8833103" cy="0"/>
          </a:xfrm>
          <a:prstGeom prst="straightConnector1">
            <a:avLst/>
          </a:prstGeom>
          <a:noFill/>
          <a:ln w="11425" cap="flat" cmpd="sng">
            <a:solidFill>
              <a:srgbClr val="7A9798"/>
            </a:solidFill>
            <a:prstDash val="dash"/>
            <a:round/>
            <a:headEnd type="none" w="med" len="med"/>
            <a:tailEnd type="none" w="med" len="med"/>
          </a:ln>
        </p:spPr>
      </p:cxnSp>
      <p:sp>
        <p:nvSpPr>
          <p:cNvPr id="59" name="Shape 59"/>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0" name="Shape 60"/>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1" name="Shape 61"/>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62" name="Shape 62"/>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lt2"/>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dt" idx="10"/>
          </p:nvPr>
        </p:nvSpPr>
        <p:spPr>
          <a:xfrm>
            <a:off x="5791200" y="6409944"/>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6" name="Shape 6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7" name="Shape 67"/>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cxnSp>
        <p:nvCxnSpPr>
          <p:cNvPr id="68" name="Shape 68"/>
          <p:cNvCxnSpPr/>
          <p:nvPr/>
        </p:nvCxnSpPr>
        <p:spPr>
          <a:xfrm rot="10800000" flipH="1">
            <a:off x="4563080" y="1575652"/>
            <a:ext cx="8920" cy="4819556"/>
          </a:xfrm>
          <a:prstGeom prst="straightConnector1">
            <a:avLst/>
          </a:prstGeom>
          <a:noFill/>
          <a:ln w="9525" cap="flat" cmpd="sng">
            <a:solidFill>
              <a:schemeClr val="dk2"/>
            </a:solidFill>
            <a:prstDash val="dash"/>
            <a:round/>
            <a:headEnd type="none" w="med" len="med"/>
            <a:tailEnd type="none" w="med" len="med"/>
          </a:ln>
        </p:spPr>
      </p:cxnSp>
      <p:sp>
        <p:nvSpPr>
          <p:cNvPr id="69" name="Shape 69"/>
          <p:cNvSpPr txBox="1">
            <a:spLocks noGrp="1"/>
          </p:cNvSpPr>
          <p:nvPr>
            <p:ph type="body" idx="1"/>
          </p:nvPr>
        </p:nvSpPr>
        <p:spPr>
          <a:xfrm>
            <a:off x="301752"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0" name="Shape 70"/>
          <p:cNvSpPr txBox="1">
            <a:spLocks noGrp="1"/>
          </p:cNvSpPr>
          <p:nvPr>
            <p:ph type="body" idx="2"/>
          </p:nvPr>
        </p:nvSpPr>
        <p:spPr>
          <a:xfrm>
            <a:off x="4800600"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lt2"/>
        </a:solidFill>
        <a:effectLst/>
      </p:bgPr>
    </p:bg>
    <p:spTree>
      <p:nvGrpSpPr>
        <p:cNvPr id="1" name="Shape 71"/>
        <p:cNvGrpSpPr/>
        <p:nvPr/>
      </p:nvGrpSpPr>
      <p:grpSpPr>
        <a:xfrm>
          <a:off x="0" y="0"/>
          <a:ext cx="0" cy="0"/>
          <a:chOff x="0" y="0"/>
          <a:chExt cx="0" cy="0"/>
        </a:xfrm>
      </p:grpSpPr>
      <p:cxnSp>
        <p:nvCxnSpPr>
          <p:cNvPr id="72" name="Shape 72"/>
          <p:cNvCxnSpPr/>
          <p:nvPr/>
        </p:nvCxnSpPr>
        <p:spPr>
          <a:xfrm rot="10800000">
            <a:off x="4572000" y="2200274"/>
            <a:ext cx="0" cy="4187952"/>
          </a:xfrm>
          <a:prstGeom prst="straightConnector1">
            <a:avLst/>
          </a:prstGeom>
          <a:noFill/>
          <a:ln w="9525" cap="flat" cmpd="sng">
            <a:solidFill>
              <a:schemeClr val="dk2"/>
            </a:solidFill>
            <a:prstDash val="dash"/>
            <a:round/>
            <a:headEnd type="none" w="med" len="med"/>
            <a:tailEnd type="none" w="med" len="med"/>
          </a:ln>
        </p:spPr>
      </p:cxnSp>
      <p:sp>
        <p:nvSpPr>
          <p:cNvPr id="73" name="Shape 73"/>
          <p:cNvSpPr/>
          <p:nvPr/>
        </p:nvSpPr>
        <p:spPr>
          <a:xfrm>
            <a:off x="0" y="0"/>
            <a:ext cx="9144000" cy="14478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4" name="Shape 74"/>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5" name="Shape 75"/>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6" name="Shape 76"/>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7" name="Shape 77"/>
          <p:cNvSpPr/>
          <p:nvPr/>
        </p:nvSpPr>
        <p:spPr>
          <a:xfrm>
            <a:off x="152400" y="1371600"/>
            <a:ext cx="8833103"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78" name="Shape 78"/>
          <p:cNvSpPr/>
          <p:nvPr/>
        </p:nvSpPr>
        <p:spPr>
          <a:xfrm>
            <a:off x="145922" y="6391655"/>
            <a:ext cx="8833103" cy="310896"/>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9" name="Shape 79"/>
          <p:cNvSpPr txBox="1">
            <a:spLocks noGrp="1"/>
          </p:cNvSpPr>
          <p:nvPr>
            <p:ph type="body" idx="1"/>
          </p:nvPr>
        </p:nvSpPr>
        <p:spPr>
          <a:xfrm>
            <a:off x="301752" y="1524000"/>
            <a:ext cx="4040187" cy="732974"/>
          </a:xfrm>
          <a:prstGeom prst="rect">
            <a:avLst/>
          </a:prstGeom>
          <a:noFill/>
          <a:ln>
            <a:noFill/>
          </a:ln>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rgbClr val="FFFFFF"/>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80" name="Shape 80"/>
          <p:cNvSpPr txBox="1">
            <a:spLocks noGrp="1"/>
          </p:cNvSpPr>
          <p:nvPr>
            <p:ph type="body" idx="2"/>
          </p:nvPr>
        </p:nvSpPr>
        <p:spPr>
          <a:xfrm>
            <a:off x="4791330" y="1524000"/>
            <a:ext cx="4041774" cy="731519"/>
          </a:xfrm>
          <a:prstGeom prst="rect">
            <a:avLst/>
          </a:prstGeom>
          <a:noFill/>
          <a:ln>
            <a:noFill/>
          </a:ln>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chemeClr val="dk1"/>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81" name="Shape 8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2" name="Shape 82"/>
          <p:cNvSpPr txBox="1">
            <a:spLocks noGrp="1"/>
          </p:cNvSpPr>
          <p:nvPr>
            <p:ph type="ftr" idx="11"/>
          </p:nvPr>
        </p:nvSpPr>
        <p:spPr>
          <a:xfrm>
            <a:off x="304800" y="6409944"/>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83" name="Shape 83"/>
          <p:cNvCxnSpPr/>
          <p:nvPr/>
        </p:nvCxnSpPr>
        <p:spPr>
          <a:xfrm>
            <a:off x="152400" y="1280159"/>
            <a:ext cx="8833103" cy="0"/>
          </a:xfrm>
          <a:prstGeom prst="straightConnector1">
            <a:avLst/>
          </a:prstGeom>
          <a:noFill/>
          <a:ln w="11425" cap="flat" cmpd="sng">
            <a:solidFill>
              <a:srgbClr val="7A9798"/>
            </a:solidFill>
            <a:prstDash val="dash"/>
            <a:round/>
            <a:headEnd type="none" w="med" len="med"/>
            <a:tailEnd type="none" w="med" len="med"/>
          </a:ln>
        </p:spPr>
      </p:cxnSp>
      <p:sp>
        <p:nvSpPr>
          <p:cNvPr id="84" name="Shape 84"/>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5" name="Shape 85"/>
          <p:cNvSpPr txBox="1">
            <a:spLocks noGrp="1"/>
          </p:cNvSpPr>
          <p:nvPr>
            <p:ph type="body" idx="3"/>
          </p:nvPr>
        </p:nvSpPr>
        <p:spPr>
          <a:xfrm>
            <a:off x="301752" y="2471383"/>
            <a:ext cx="4041648" cy="3818403"/>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86" name="Shape 86"/>
          <p:cNvSpPr txBox="1">
            <a:spLocks noGrp="1"/>
          </p:cNvSpPr>
          <p:nvPr>
            <p:ph type="body" idx="4"/>
          </p:nvPr>
        </p:nvSpPr>
        <p:spPr>
          <a:xfrm>
            <a:off x="4800600" y="2471383"/>
            <a:ext cx="4038599" cy="382219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87" name="Shape 87"/>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8" name="Shape 88"/>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9" name="Shape 89"/>
          <p:cNvSpPr txBox="1">
            <a:spLocks noGrp="1"/>
          </p:cNvSpPr>
          <p:nvPr>
            <p:ph type="sldNum" idx="12"/>
          </p:nvPr>
        </p:nvSpPr>
        <p:spPr>
          <a:xfrm>
            <a:off x="4343400" y="1042416"/>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90" name="Shape 90"/>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1"/>
        <p:cNvGrpSpPr/>
        <p:nvPr/>
      </p:nvGrpSpPr>
      <p:grpSpPr>
        <a:xfrm>
          <a:off x="0" y="0"/>
          <a:ext cx="0" cy="0"/>
          <a:chOff x="0" y="0"/>
          <a:chExt cx="0" cy="0"/>
        </a:xfrm>
      </p:grpSpPr>
      <p:sp>
        <p:nvSpPr>
          <p:cNvPr id="92" name="Shape 92"/>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3" name="Shape 93"/>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4" name="Shape 94"/>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5" name="Shape 95"/>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6" name="Shape 96"/>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7" name="Shape 97"/>
          <p:cNvSpPr/>
          <p:nvPr/>
        </p:nvSpPr>
        <p:spPr>
          <a:xfrm>
            <a:off x="152400" y="158495"/>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8" name="Shape 98"/>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9" name="Shape 99"/>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0" name="Shape 100"/>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FFFFFF"/>
                </a:solidFill>
                <a:latin typeface="Georgia"/>
                <a:ea typeface="Georgia"/>
                <a:cs typeface="Georgia"/>
                <a:sym typeface="Georgia"/>
              </a:rPr>
              <a:t>‹#›</a:t>
            </a:fld>
            <a:endParaRPr lang="en-US" sz="1600">
              <a:solidFill>
                <a:srgbClr val="FFFFFF"/>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01"/>
        <p:cNvGrpSpPr/>
        <p:nvPr/>
      </p:nvGrpSpPr>
      <p:grpSpPr>
        <a:xfrm>
          <a:off x="0" y="0"/>
          <a:ext cx="0" cy="0"/>
          <a:chOff x="0" y="0"/>
          <a:chExt cx="0" cy="0"/>
        </a:xfrm>
      </p:grpSpPr>
      <p:sp>
        <p:nvSpPr>
          <p:cNvPr id="102" name="Shape 102"/>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3" name="Shape 103"/>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4" name="Shape 104"/>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5" name="Shape 105"/>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6" name="Shape 106"/>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7" name="Shape 107"/>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08" name="Shape 108"/>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0" name="Shape 110"/>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11" name="Shape 111"/>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12" name="Shape 112"/>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3" name="Shape 113"/>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4" name="Shape 114"/>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5" name="Shape 115"/>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16" name="Shape 116"/>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7" name="Shape 117"/>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18" name="Shape 118"/>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9"/>
        <p:cNvGrpSpPr/>
        <p:nvPr/>
      </p:nvGrpSpPr>
      <p:grpSpPr>
        <a:xfrm>
          <a:off x="0" y="0"/>
          <a:ext cx="0" cy="0"/>
          <a:chOff x="0" y="0"/>
          <a:chExt cx="0" cy="0"/>
        </a:xfrm>
      </p:grpSpPr>
      <p:cxnSp>
        <p:nvCxnSpPr>
          <p:cNvPr id="120" name="Shape 120"/>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21" name="Shape 121"/>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2" name="Shape 122"/>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3" name="Shape 123"/>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4" name="Shape 12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5" name="Shape 125"/>
          <p:cNvSpPr/>
          <p:nvPr/>
        </p:nvSpPr>
        <p:spPr>
          <a:xfrm>
            <a:off x="152400" y="152400"/>
            <a:ext cx="8833103" cy="30175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6" name="Shape 126"/>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27" name="Shape 127"/>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8" name="Shape 128"/>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29" name="Shape 129"/>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0" name="Shape 130"/>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31" name="Shape 131"/>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3" name="Shape 133"/>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4" name="Shape 134"/>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5" name="Shape 135"/>
          <p:cNvSpPr txBox="1">
            <a:spLocks noGrp="1"/>
          </p:cNvSpPr>
          <p:nvPr>
            <p:ph type="dt" idx="10"/>
          </p:nvPr>
        </p:nvSpPr>
        <p:spPr>
          <a:xfrm>
            <a:off x="5788151"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36" name="Shape 136"/>
          <p:cNvSpPr txBox="1">
            <a:spLocks noGrp="1"/>
          </p:cNvSpPr>
          <p:nvPr>
            <p:ph type="ftr" idx="11"/>
          </p:nvPr>
        </p:nvSpPr>
        <p:spPr>
          <a:xfrm>
            <a:off x="301752" y="6410848"/>
            <a:ext cx="3584447"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 name="Shape 7"/>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 name="Shape 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 name="Shape 9"/>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 name="Shape 10"/>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 name="Shape 1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2" name="Shape 1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3" name="Shape 1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4" name="Shape 14"/>
          <p:cNvCxnSpPr/>
          <p:nvPr/>
        </p:nvCxnSpPr>
        <p:spPr>
          <a:xfrm>
            <a:off x="152400" y="1276742"/>
            <a:ext cx="8833103" cy="0"/>
          </a:xfrm>
          <a:prstGeom prst="straightConnector1">
            <a:avLst/>
          </a:prstGeom>
          <a:noFill/>
          <a:ln w="9525" cap="flat" cmpd="sng">
            <a:solidFill>
              <a:srgbClr val="7A9798"/>
            </a:solidFill>
            <a:prstDash val="dash"/>
            <a:round/>
            <a:headEnd type="none" w="med" len="med"/>
            <a:tailEnd type="none" w="med" len="med"/>
          </a:ln>
        </p:spPr>
      </p:cxnSp>
      <p:sp>
        <p:nvSpPr>
          <p:cNvPr id="15" name="Shape 15"/>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6" name="Shape 16"/>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7" name="Shape 17"/>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b="0" u="none">
                <a:solidFill>
                  <a:srgbClr val="7A9798"/>
                </a:solidFill>
                <a:latin typeface="Georgia"/>
                <a:ea typeface="Georgia"/>
                <a:cs typeface="Georgia"/>
                <a:sym typeface="Georgia"/>
              </a:rPr>
              <a:t>‹#›</a:t>
            </a:fld>
            <a:endParaRPr lang="en-US" sz="1600" b="0" u="none">
              <a:solidFill>
                <a:srgbClr val="7A9798"/>
              </a:solidFill>
              <a:latin typeface="Georgia"/>
              <a:ea typeface="Georgia"/>
              <a:cs typeface="Georgia"/>
              <a:sym typeface="Georgia"/>
            </a:endParaRPr>
          </a:p>
        </p:txBody>
      </p:sp>
      <p:sp>
        <p:nvSpPr>
          <p:cNvPr id="18" name="Shape 18"/>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0Dj7xfoyECA"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LvCPNcAY3os" TargetMode="Externa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sKsOpYkwqbQ?t=13s" TargetMode="External"/><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tMF2iyoCAh8"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youtu.be/q6tgNnvmEg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E9v4TSOvOIc?t=1m15s" TargetMode="External"/><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png"/><Relationship Id="rId8" Type="http://schemas.openxmlformats.org/officeDocument/2006/relationships/image" Target="../media/image21.jpg"/><Relationship Id="rId9"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oCR1gAurnoI" TargetMode="External"/><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youtu.be/pukq_XJmM-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youtu.be/ak9juZMO0A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youtu.be/48J7dvwK83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yIUdnWv0MP0"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6vry0ijbJV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h-z8dTcyEUo"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xMQQitMiX4"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youtu.be/FixGtngBdh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subTitle" idx="1"/>
          </p:nvPr>
        </p:nvSpPr>
        <p:spPr>
          <a:xfrm>
            <a:off x="1371600" y="28194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1600" b="1" i="0" u="none" strike="noStrike" cap="none">
              <a:solidFill>
                <a:schemeClr val="dk2"/>
              </a:solidFill>
              <a:latin typeface="Georgia"/>
              <a:ea typeface="Georgia"/>
              <a:cs typeface="Georgia"/>
              <a:sym typeface="Georgia"/>
            </a:endParaRPr>
          </a:p>
          <a:p>
            <a:pPr marL="0" marR="0" lvl="0" indent="0" algn="ctr" rtl="0">
              <a:spcBef>
                <a:spcPts val="320"/>
              </a:spcBef>
              <a:spcAft>
                <a:spcPts val="0"/>
              </a:spcAft>
              <a:buClr>
                <a:schemeClr val="accent1"/>
              </a:buClr>
              <a:buSzPct val="25000"/>
              <a:buFont typeface="Noto Sans Symbols"/>
              <a:buNone/>
            </a:pPr>
            <a:r>
              <a:rPr lang="en-US" sz="1600" b="1" i="0" u="none" strike="noStrike" cap="none">
                <a:solidFill>
                  <a:schemeClr val="dk2"/>
                </a:solidFill>
                <a:latin typeface="Georgia"/>
                <a:ea typeface="Georgia"/>
                <a:cs typeface="Georgia"/>
                <a:sym typeface="Georgia"/>
              </a:rPr>
              <a:t>HOW MODERN WORKS ARE DERIVATIVE OF ANCIENT GREEK MYTHOLOGIES</a:t>
            </a:r>
          </a:p>
          <a:p>
            <a:pPr marL="0" marR="0" lvl="0" indent="0" algn="ctr" rtl="0">
              <a:spcBef>
                <a:spcPts val="320"/>
              </a:spcBef>
              <a:spcAft>
                <a:spcPts val="0"/>
              </a:spcAft>
              <a:buClr>
                <a:schemeClr val="accent1"/>
              </a:buClr>
              <a:buSzPct val="25000"/>
              <a:buFont typeface="Noto Sans Symbols"/>
              <a:buNone/>
            </a:pPr>
            <a:endParaRPr sz="1600" b="1" i="0" u="none" strike="noStrike" cap="none">
              <a:solidFill>
                <a:schemeClr val="dk2"/>
              </a:solidFill>
              <a:latin typeface="Georgia"/>
              <a:ea typeface="Georgia"/>
              <a:cs typeface="Georgia"/>
              <a:sym typeface="Georgia"/>
            </a:endParaRPr>
          </a:p>
          <a:p>
            <a:pPr marL="0" marR="0" lvl="0" indent="0" algn="ctr" rtl="0">
              <a:spcBef>
                <a:spcPts val="220"/>
              </a:spcBef>
              <a:buClr>
                <a:schemeClr val="accent1"/>
              </a:buClr>
              <a:buSzPct val="25000"/>
              <a:buFont typeface="Noto Sans Symbols"/>
              <a:buNone/>
            </a:pPr>
            <a:endParaRPr/>
          </a:p>
        </p:txBody>
      </p:sp>
      <p:sp>
        <p:nvSpPr>
          <p:cNvPr id="163" name="Shape 163"/>
          <p:cNvSpPr txBox="1">
            <a:spLocks noGrp="1"/>
          </p:cNvSpPr>
          <p:nvPr>
            <p:ph type="ctrTitle"/>
          </p:nvPr>
        </p:nvSpPr>
        <p:spPr>
          <a:xfrm>
            <a:off x="685800" y="381000"/>
            <a:ext cx="7772400" cy="1752600"/>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Georgia"/>
              <a:buNone/>
            </a:pPr>
            <a:r>
              <a:rPr lang="en-US" sz="4200" b="0" i="0" u="none" strike="noStrike" cap="none">
                <a:solidFill>
                  <a:schemeClr val="accent1"/>
                </a:solidFill>
                <a:latin typeface="Georgia"/>
                <a:ea typeface="Georgia"/>
                <a:cs typeface="Georgia"/>
                <a:sym typeface="Georgia"/>
              </a:rPr>
              <a:t>It’s All Greek to Me</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Pirates of the Caribbean</a:t>
            </a:r>
          </a:p>
        </p:txBody>
      </p:sp>
      <p:sp>
        <p:nvSpPr>
          <p:cNvPr id="225" name="Shape 225"/>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Q: Which Greek Myth involves this </a:t>
            </a:r>
            <a:r>
              <a:rPr lang="en-US" sz="2700" b="0" i="0" u="sng" strike="noStrike" cap="none">
                <a:solidFill>
                  <a:schemeClr val="hlink"/>
                </a:solidFill>
                <a:latin typeface="Georgia"/>
                <a:ea typeface="Georgia"/>
                <a:cs typeface="Georgia"/>
                <a:sym typeface="Georgia"/>
                <a:hlinkClick r:id="rId3"/>
              </a:rPr>
              <a:t>character</a:t>
            </a:r>
            <a:r>
              <a:rPr lang="en-US" sz="2700" b="0" i="0" u="none" strike="noStrike" cap="none">
                <a:solidFill>
                  <a:schemeClr val="dk1"/>
                </a:solidFill>
                <a:latin typeface="Georgia"/>
                <a:ea typeface="Georgia"/>
                <a:cs typeface="Georgia"/>
                <a:sym typeface="Georgia"/>
              </a:rPr>
              <a:t>?</a:t>
            </a: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226" name="Shape 226"/>
          <p:cNvPicPr preferRelativeResize="0"/>
          <p:nvPr/>
        </p:nvPicPr>
        <p:blipFill rotWithShape="1">
          <a:blip r:embed="rId4">
            <a:alphaModFix/>
          </a:blip>
          <a:srcRect/>
          <a:stretch/>
        </p:blipFill>
        <p:spPr>
          <a:xfrm>
            <a:off x="2514600" y="2057400"/>
            <a:ext cx="6233377" cy="4148029"/>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04800"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The Odyssey	</a:t>
            </a:r>
          </a:p>
        </p:txBody>
      </p:sp>
      <p:sp>
        <p:nvSpPr>
          <p:cNvPr id="232" name="Shape 232"/>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a:t>
            </a:r>
          </a:p>
        </p:txBody>
      </p:sp>
      <p:pic>
        <p:nvPicPr>
          <p:cNvPr id="233" name="Shape 233"/>
          <p:cNvPicPr preferRelativeResize="0"/>
          <p:nvPr/>
        </p:nvPicPr>
        <p:blipFill rotWithShape="1">
          <a:blip r:embed="rId3">
            <a:alphaModFix/>
          </a:blip>
          <a:srcRect/>
          <a:stretch/>
        </p:blipFill>
        <p:spPr>
          <a:xfrm>
            <a:off x="3810000" y="1524000"/>
            <a:ext cx="5105399" cy="4648199"/>
          </a:xfrm>
          <a:prstGeom prst="rect">
            <a:avLst/>
          </a:prstGeom>
          <a:noFill/>
          <a:ln>
            <a:noFill/>
          </a:ln>
        </p:spPr>
      </p:pic>
      <p:sp>
        <p:nvSpPr>
          <p:cNvPr id="234" name="Shape 234"/>
          <p:cNvSpPr txBox="1"/>
          <p:nvPr/>
        </p:nvSpPr>
        <p:spPr>
          <a:xfrm>
            <a:off x="609600" y="1600200"/>
            <a:ext cx="2971799"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Georgia"/>
                <a:ea typeface="Georgia"/>
                <a:cs typeface="Georgia"/>
                <a:sym typeface="Georgia"/>
              </a:rPr>
              <a:t>A: On his epic quest home, Odysseus stops at the Island of Calypso and is so taken by her beauty,  is seduced into staying with her for seven years. Hermes, the messenger god, convinces her to let him go home.  </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Pirates of the Caribbean</a:t>
            </a:r>
          </a:p>
        </p:txBody>
      </p:sp>
      <p:sp>
        <p:nvSpPr>
          <p:cNvPr id="240" name="Shape 240"/>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The </a:t>
            </a:r>
            <a:r>
              <a:rPr lang="en-US" sz="2700" b="0" i="0" u="sng" strike="noStrike" cap="none">
                <a:solidFill>
                  <a:schemeClr val="hlink"/>
                </a:solidFill>
                <a:latin typeface="Georgia"/>
                <a:ea typeface="Georgia"/>
                <a:cs typeface="Georgia"/>
                <a:sym typeface="Georgia"/>
                <a:hlinkClick r:id="rId3"/>
              </a:rPr>
              <a:t>Flying Dutchman </a:t>
            </a:r>
            <a:r>
              <a:rPr lang="en-US" sz="2700" b="0" i="0" u="none" strike="noStrike" cap="none">
                <a:solidFill>
                  <a:schemeClr val="dk1"/>
                </a:solidFill>
                <a:latin typeface="Georgia"/>
                <a:ea typeface="Georgia"/>
                <a:cs typeface="Georgia"/>
                <a:sym typeface="Georgia"/>
              </a:rPr>
              <a:t>is a ship crewed by the damned and captained by a dead sailor.  His job is to see that souls safely reach Davy Jones’ locker.</a:t>
            </a:r>
          </a:p>
          <a:p>
            <a:pPr marL="274320" marR="0" lvl="0" indent="-274320" algn="l" rtl="0">
              <a:spcBef>
                <a:spcPts val="54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Q:  Which Greek myth does this remind you of?</a:t>
            </a: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241" name="Shape 241"/>
          <p:cNvPicPr preferRelativeResize="0"/>
          <p:nvPr/>
        </p:nvPicPr>
        <p:blipFill rotWithShape="1">
          <a:blip r:embed="rId4">
            <a:alphaModFix/>
          </a:blip>
          <a:srcRect/>
          <a:stretch/>
        </p:blipFill>
        <p:spPr>
          <a:xfrm>
            <a:off x="304800" y="3810000"/>
            <a:ext cx="2537492" cy="2737203"/>
          </a:xfrm>
          <a:prstGeom prst="rect">
            <a:avLst/>
          </a:prstGeom>
          <a:noFill/>
          <a:ln>
            <a:noFill/>
          </a:ln>
        </p:spPr>
      </p:pic>
      <p:pic>
        <p:nvPicPr>
          <p:cNvPr id="242" name="Shape 242"/>
          <p:cNvPicPr preferRelativeResize="0"/>
          <p:nvPr/>
        </p:nvPicPr>
        <p:blipFill rotWithShape="1">
          <a:blip r:embed="rId5">
            <a:alphaModFix/>
          </a:blip>
          <a:srcRect/>
          <a:stretch/>
        </p:blipFill>
        <p:spPr>
          <a:xfrm>
            <a:off x="3276600" y="3581400"/>
            <a:ext cx="5306785" cy="2971799"/>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Pirates of the Caribbean</a:t>
            </a:r>
          </a:p>
        </p:txBody>
      </p:sp>
      <p:sp>
        <p:nvSpPr>
          <p:cNvPr id="248" name="Shape 248"/>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To enter the Underworld, a soul must first pay </a:t>
            </a:r>
            <a:r>
              <a:rPr lang="en-US" sz="2700" b="0" i="0" u="sng" strike="noStrike" cap="none">
                <a:solidFill>
                  <a:schemeClr val="hlink"/>
                </a:solidFill>
                <a:latin typeface="Georgia"/>
                <a:ea typeface="Georgia"/>
                <a:cs typeface="Georgia"/>
                <a:sym typeface="Georgia"/>
                <a:hlinkClick r:id="rId3"/>
              </a:rPr>
              <a:t>Charon</a:t>
            </a:r>
            <a:r>
              <a:rPr lang="en-US" sz="2700" b="0" i="0" u="none" strike="noStrike" cap="none">
                <a:solidFill>
                  <a:schemeClr val="dk1"/>
                </a:solidFill>
                <a:latin typeface="Georgia"/>
                <a:ea typeface="Georgia"/>
                <a:cs typeface="Georgia"/>
                <a:sym typeface="Georgia"/>
              </a:rPr>
              <a:t>, the ferryman, to escort them across the river Styx.  Some cultures still continue the practice of placing coins onto the eyelids of the dead…to pay the ferryman.</a:t>
            </a:r>
          </a:p>
        </p:txBody>
      </p:sp>
      <p:pic>
        <p:nvPicPr>
          <p:cNvPr id="249" name="Shape 249"/>
          <p:cNvPicPr preferRelativeResize="0"/>
          <p:nvPr/>
        </p:nvPicPr>
        <p:blipFill rotWithShape="1">
          <a:blip r:embed="rId4">
            <a:alphaModFix/>
          </a:blip>
          <a:srcRect/>
          <a:stretch/>
        </p:blipFill>
        <p:spPr>
          <a:xfrm>
            <a:off x="4343400" y="3276600"/>
            <a:ext cx="4109339" cy="2943226"/>
          </a:xfrm>
          <a:prstGeom prst="rect">
            <a:avLst/>
          </a:prstGeom>
          <a:noFill/>
          <a:ln>
            <a:noFill/>
          </a:ln>
        </p:spPr>
      </p:pic>
      <p:pic>
        <p:nvPicPr>
          <p:cNvPr id="250" name="Shape 250"/>
          <p:cNvPicPr preferRelativeResize="0"/>
          <p:nvPr/>
        </p:nvPicPr>
        <p:blipFill rotWithShape="1">
          <a:blip r:embed="rId5">
            <a:alphaModFix/>
          </a:blip>
          <a:srcRect/>
          <a:stretch/>
        </p:blipFill>
        <p:spPr>
          <a:xfrm>
            <a:off x="1219200" y="4114800"/>
            <a:ext cx="1981199" cy="198119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The Oracle at Delphi – Temple of Apollo</a:t>
            </a:r>
          </a:p>
        </p:txBody>
      </p:sp>
      <p:sp>
        <p:nvSpPr>
          <p:cNvPr id="256" name="Shape 256"/>
          <p:cNvSpPr txBox="1"/>
          <p:nvPr/>
        </p:nvSpPr>
        <p:spPr>
          <a:xfrm>
            <a:off x="381000" y="1447800"/>
            <a:ext cx="2971799"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Georgia"/>
                <a:ea typeface="Georgia"/>
                <a:cs typeface="Georgia"/>
                <a:sym typeface="Georgia"/>
              </a:rPr>
              <a:t>Many ancient Greek citizens and mythological heroes sought advice from Apollo, the god of Music, Light and Truth.  Apollo’s Oracle at Delphi still stands in ruins after thousands of years.  It is a popular tourist attraction.</a:t>
            </a:r>
          </a:p>
        </p:txBody>
      </p:sp>
      <p:pic>
        <p:nvPicPr>
          <p:cNvPr id="257" name="Shape 257"/>
          <p:cNvPicPr preferRelativeResize="0"/>
          <p:nvPr/>
        </p:nvPicPr>
        <p:blipFill rotWithShape="1">
          <a:blip r:embed="rId3">
            <a:alphaModFix/>
          </a:blip>
          <a:srcRect/>
          <a:stretch/>
        </p:blipFill>
        <p:spPr>
          <a:xfrm>
            <a:off x="3344942" y="1600200"/>
            <a:ext cx="5570457" cy="4343694"/>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The Matrix</a:t>
            </a:r>
          </a:p>
        </p:txBody>
      </p:sp>
      <p:sp>
        <p:nvSpPr>
          <p:cNvPr id="263" name="Shape 263"/>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Neo (Greek for “new”) takes advice from the old woman called “the oracle”.</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sng" strike="noStrike" cap="none">
                <a:solidFill>
                  <a:schemeClr val="hlink"/>
                </a:solidFill>
                <a:latin typeface="Georgia"/>
                <a:ea typeface="Georgia"/>
                <a:cs typeface="Georgia"/>
                <a:sym typeface="Georgia"/>
                <a:hlinkClick r:id="rId3"/>
              </a:rPr>
              <a:t>http://www.youtube.com/watch?v=kWVWNri4IFM</a:t>
            </a:r>
          </a:p>
          <a:p>
            <a:pPr marL="274320" marR="0" lvl="0" indent="-274320" algn="l" rtl="0">
              <a:spcBef>
                <a:spcPts val="540"/>
              </a:spcBef>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264" name="Shape 264"/>
          <p:cNvPicPr preferRelativeResize="0"/>
          <p:nvPr/>
        </p:nvPicPr>
        <p:blipFill rotWithShape="1">
          <a:blip r:embed="rId4">
            <a:alphaModFix/>
          </a:blip>
          <a:srcRect/>
          <a:stretch/>
        </p:blipFill>
        <p:spPr>
          <a:xfrm>
            <a:off x="2819400" y="3657600"/>
            <a:ext cx="3152476" cy="2524492"/>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Which Movie?</a:t>
            </a:r>
          </a:p>
        </p:txBody>
      </p:sp>
      <p:sp>
        <p:nvSpPr>
          <p:cNvPr id="270" name="Shape 270"/>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Q:  Which popular book/movie was very likely inspired by the following Greek myth?</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480"/>
              </a:spcBef>
              <a:buClr>
                <a:schemeClr val="accent1"/>
              </a:buClr>
              <a:buSzPct val="25000"/>
              <a:buFont typeface="Noto Sans Symbols"/>
              <a:buNone/>
            </a:pPr>
            <a:r>
              <a:rPr lang="en-US" sz="2400" b="0" i="0" u="none" strike="noStrike" cap="none">
                <a:solidFill>
                  <a:schemeClr val="dk1"/>
                </a:solidFill>
                <a:latin typeface="Georgia"/>
                <a:ea typeface="Georgia"/>
                <a:cs typeface="Georgia"/>
                <a:sym typeface="Georgia"/>
              </a:rPr>
              <a:t>	King Minos was a very clever and cruel ruler of his people. This tyrant of a king built an elaborate maze called a labyrinth, which became the home of the Minotaur, a man-eating beast with the body of a man and the head of a bull.  Every nine years, King Minos required seven young men and seven young women to prove their worth as his subjects by attempting safe passage through his </a:t>
            </a:r>
            <a:r>
              <a:rPr lang="en-US" sz="2400" b="0" i="0" u="sng" strike="noStrike" cap="none">
                <a:solidFill>
                  <a:schemeClr val="hlink"/>
                </a:solidFill>
                <a:latin typeface="Georgia"/>
                <a:ea typeface="Georgia"/>
                <a:cs typeface="Georgia"/>
                <a:sym typeface="Georgia"/>
                <a:hlinkClick r:id="rId3"/>
              </a:rPr>
              <a:t>perilous maze.</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sng" strike="noStrike" cap="none">
                <a:solidFill>
                  <a:schemeClr val="hlink"/>
                </a:solidFill>
                <a:latin typeface="Georgia"/>
                <a:ea typeface="Georgia"/>
                <a:cs typeface="Georgia"/>
                <a:sym typeface="Georgia"/>
                <a:hlinkClick r:id="rId3"/>
              </a:rPr>
              <a:t>Hunger Games </a:t>
            </a:r>
            <a:r>
              <a:rPr lang="en-US" sz="3300" b="0" i="0" u="none" strike="noStrike" cap="none">
                <a:solidFill>
                  <a:srgbClr val="7A9798"/>
                </a:solidFill>
                <a:latin typeface="Georgia"/>
                <a:ea typeface="Georgia"/>
                <a:cs typeface="Georgia"/>
                <a:sym typeface="Georgia"/>
              </a:rPr>
              <a:t>(Collins)</a:t>
            </a:r>
          </a:p>
        </p:txBody>
      </p:sp>
      <p:pic>
        <p:nvPicPr>
          <p:cNvPr id="276" name="Shape 276"/>
          <p:cNvPicPr preferRelativeResize="0">
            <a:picLocks noGrp="1"/>
          </p:cNvPicPr>
          <p:nvPr>
            <p:ph type="body" idx="1"/>
          </p:nvPr>
        </p:nvPicPr>
        <p:blipFill rotWithShape="1">
          <a:blip r:embed="rId4">
            <a:alphaModFix/>
          </a:blip>
          <a:srcRect/>
          <a:stretch/>
        </p:blipFill>
        <p:spPr>
          <a:xfrm>
            <a:off x="152400" y="1447800"/>
            <a:ext cx="2590800" cy="2209799"/>
          </a:xfrm>
          <a:prstGeom prst="rect">
            <a:avLst/>
          </a:prstGeom>
          <a:noFill/>
          <a:ln>
            <a:noFill/>
          </a:ln>
        </p:spPr>
      </p:pic>
      <p:pic>
        <p:nvPicPr>
          <p:cNvPr id="277" name="Shape 277"/>
          <p:cNvPicPr preferRelativeResize="0"/>
          <p:nvPr/>
        </p:nvPicPr>
        <p:blipFill rotWithShape="1">
          <a:blip r:embed="rId5">
            <a:alphaModFix/>
          </a:blip>
          <a:srcRect/>
          <a:stretch/>
        </p:blipFill>
        <p:spPr>
          <a:xfrm>
            <a:off x="5029200" y="3962400"/>
            <a:ext cx="1762124" cy="2629491"/>
          </a:xfrm>
          <a:prstGeom prst="rect">
            <a:avLst/>
          </a:prstGeom>
          <a:noFill/>
          <a:ln>
            <a:noFill/>
          </a:ln>
        </p:spPr>
      </p:pic>
      <p:pic>
        <p:nvPicPr>
          <p:cNvPr id="278" name="Shape 278"/>
          <p:cNvPicPr preferRelativeResize="0"/>
          <p:nvPr/>
        </p:nvPicPr>
        <p:blipFill rotWithShape="1">
          <a:blip r:embed="rId6">
            <a:alphaModFix/>
          </a:blip>
          <a:srcRect/>
          <a:stretch/>
        </p:blipFill>
        <p:spPr>
          <a:xfrm>
            <a:off x="4953000" y="1524000"/>
            <a:ext cx="4038599" cy="2286000"/>
          </a:xfrm>
          <a:prstGeom prst="rect">
            <a:avLst/>
          </a:prstGeom>
          <a:noFill/>
          <a:ln>
            <a:noFill/>
          </a:ln>
        </p:spPr>
      </p:pic>
      <p:pic>
        <p:nvPicPr>
          <p:cNvPr id="279" name="Shape 279"/>
          <p:cNvPicPr preferRelativeResize="0"/>
          <p:nvPr/>
        </p:nvPicPr>
        <p:blipFill rotWithShape="1">
          <a:blip r:embed="rId7">
            <a:alphaModFix/>
          </a:blip>
          <a:srcRect/>
          <a:stretch/>
        </p:blipFill>
        <p:spPr>
          <a:xfrm>
            <a:off x="152400" y="4114800"/>
            <a:ext cx="2628571" cy="1981199"/>
          </a:xfrm>
          <a:prstGeom prst="rect">
            <a:avLst/>
          </a:prstGeom>
          <a:noFill/>
          <a:ln>
            <a:noFill/>
          </a:ln>
        </p:spPr>
      </p:pic>
      <p:pic>
        <p:nvPicPr>
          <p:cNvPr id="280" name="Shape 280"/>
          <p:cNvPicPr preferRelativeResize="0"/>
          <p:nvPr/>
        </p:nvPicPr>
        <p:blipFill rotWithShape="1">
          <a:blip r:embed="rId8">
            <a:alphaModFix/>
          </a:blip>
          <a:srcRect/>
          <a:stretch/>
        </p:blipFill>
        <p:spPr>
          <a:xfrm>
            <a:off x="6921500" y="3962400"/>
            <a:ext cx="2146300" cy="2666999"/>
          </a:xfrm>
          <a:prstGeom prst="rect">
            <a:avLst/>
          </a:prstGeom>
          <a:noFill/>
          <a:ln>
            <a:noFill/>
          </a:ln>
        </p:spPr>
      </p:pic>
      <p:pic>
        <p:nvPicPr>
          <p:cNvPr id="281" name="Shape 281"/>
          <p:cNvPicPr preferRelativeResize="0"/>
          <p:nvPr/>
        </p:nvPicPr>
        <p:blipFill rotWithShape="1">
          <a:blip r:embed="rId9">
            <a:alphaModFix/>
          </a:blip>
          <a:srcRect/>
          <a:stretch/>
        </p:blipFill>
        <p:spPr>
          <a:xfrm>
            <a:off x="2962959" y="2209800"/>
            <a:ext cx="1885264" cy="3124199"/>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and </a:t>
            </a:r>
            <a:r>
              <a:rPr lang="en-US" sz="3300" b="0" i="0" u="sng" strike="noStrike" cap="none">
                <a:solidFill>
                  <a:schemeClr val="hlink"/>
                </a:solidFill>
                <a:latin typeface="Georgia"/>
                <a:ea typeface="Georgia"/>
                <a:cs typeface="Georgia"/>
                <a:sym typeface="Georgia"/>
                <a:hlinkClick r:id="rId3"/>
              </a:rPr>
              <a:t>Harry Potter &amp; the Goblet of Fire</a:t>
            </a:r>
          </a:p>
        </p:txBody>
      </p:sp>
      <p:pic>
        <p:nvPicPr>
          <p:cNvPr id="287" name="Shape 287"/>
          <p:cNvPicPr preferRelativeResize="0">
            <a:picLocks noGrp="1"/>
          </p:cNvPicPr>
          <p:nvPr>
            <p:ph type="body" idx="1"/>
          </p:nvPr>
        </p:nvPicPr>
        <p:blipFill rotWithShape="1">
          <a:blip r:embed="rId4">
            <a:alphaModFix/>
          </a:blip>
          <a:srcRect l="-43002" r="-43002"/>
          <a:stretch/>
        </p:blipFill>
        <p:spPr>
          <a:xfrm>
            <a:off x="301625" y="1527175"/>
            <a:ext cx="8504237" cy="4572000"/>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Oh Brother, Where Art Thou?</a:t>
            </a:r>
          </a:p>
        </p:txBody>
      </p:sp>
      <p:sp>
        <p:nvSpPr>
          <p:cNvPr id="293" name="Shape 293"/>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Movie released in 2000.  Setting 1910’s</a:t>
            </a: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Modern adaptation of Homer’s “The Odyssey”.</a:t>
            </a: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Three men journey towards freedom and fortune.</a:t>
            </a: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What parallel’s to The Odyssey you can find?</a:t>
            </a: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294" name="Shape 294"/>
          <p:cNvPicPr preferRelativeResize="0"/>
          <p:nvPr/>
        </p:nvPicPr>
        <p:blipFill rotWithShape="1">
          <a:blip r:embed="rId3">
            <a:alphaModFix/>
          </a:blip>
          <a:srcRect/>
          <a:stretch/>
        </p:blipFill>
        <p:spPr>
          <a:xfrm>
            <a:off x="2438400" y="3581400"/>
            <a:ext cx="3962399" cy="2932365"/>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Did you know…..	</a:t>
            </a:r>
          </a:p>
        </p:txBody>
      </p:sp>
      <p:sp>
        <p:nvSpPr>
          <p:cNvPr id="169" name="Shape 169"/>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…that your favorite books and movies are not entirely original?</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…Greek Mythologies can be found throughout time in books, music, movies, etc.?</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…characters and themes repeat over and over again?</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Oh Brother, Where Art Thou?</a:t>
            </a:r>
          </a:p>
        </p:txBody>
      </p:sp>
      <p:pic>
        <p:nvPicPr>
          <p:cNvPr id="300" name="Shape 300"/>
          <p:cNvPicPr preferRelativeResize="0">
            <a:picLocks noGrp="1"/>
          </p:cNvPicPr>
          <p:nvPr>
            <p:ph type="body" idx="1"/>
          </p:nvPr>
        </p:nvPicPr>
        <p:blipFill rotWithShape="1">
          <a:blip r:embed="rId3">
            <a:alphaModFix/>
          </a:blip>
          <a:srcRect/>
          <a:stretch/>
        </p:blipFill>
        <p:spPr>
          <a:xfrm>
            <a:off x="457200" y="3657600"/>
            <a:ext cx="3549754" cy="2362200"/>
          </a:xfrm>
          <a:prstGeom prst="rect">
            <a:avLst/>
          </a:prstGeom>
          <a:noFill/>
          <a:ln>
            <a:noFill/>
          </a:ln>
        </p:spPr>
      </p:pic>
      <p:pic>
        <p:nvPicPr>
          <p:cNvPr id="301" name="Shape 301"/>
          <p:cNvPicPr preferRelativeResize="0"/>
          <p:nvPr/>
        </p:nvPicPr>
        <p:blipFill rotWithShape="1">
          <a:blip r:embed="rId4">
            <a:alphaModFix/>
          </a:blip>
          <a:srcRect/>
          <a:stretch/>
        </p:blipFill>
        <p:spPr>
          <a:xfrm>
            <a:off x="4495800" y="3581400"/>
            <a:ext cx="3957577" cy="2605405"/>
          </a:xfrm>
          <a:prstGeom prst="rect">
            <a:avLst/>
          </a:prstGeom>
          <a:noFill/>
          <a:ln>
            <a:noFill/>
          </a:ln>
        </p:spPr>
      </p:pic>
      <p:sp>
        <p:nvSpPr>
          <p:cNvPr id="302" name="Shape 302"/>
          <p:cNvSpPr txBox="1"/>
          <p:nvPr/>
        </p:nvSpPr>
        <p:spPr>
          <a:xfrm>
            <a:off x="4495800" y="1676400"/>
            <a:ext cx="4114800"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Clue:  Delmar finds a hypnotic distraction among the peaceful believers offering baptism to wash away sins.  Once baptized, Delmar doesn’t want to leave until Everett and Pete pull him away.</a:t>
            </a:r>
          </a:p>
        </p:txBody>
      </p:sp>
      <p:sp>
        <p:nvSpPr>
          <p:cNvPr id="303" name="Shape 303"/>
          <p:cNvSpPr txBox="1"/>
          <p:nvPr/>
        </p:nvSpPr>
        <p:spPr>
          <a:xfrm>
            <a:off x="838200" y="1981200"/>
            <a:ext cx="2057400"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Clue:  A seemingly harmless, one-eyed salesman, turns ruthless.</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Oh Brother, Where Art Thou?</a:t>
            </a:r>
          </a:p>
        </p:txBody>
      </p:sp>
      <p:pic>
        <p:nvPicPr>
          <p:cNvPr id="309" name="Shape 309"/>
          <p:cNvPicPr preferRelativeResize="0">
            <a:picLocks noGrp="1"/>
          </p:cNvPicPr>
          <p:nvPr>
            <p:ph type="body" idx="1"/>
          </p:nvPr>
        </p:nvPicPr>
        <p:blipFill rotWithShape="1">
          <a:blip r:embed="rId3">
            <a:alphaModFix/>
          </a:blip>
          <a:srcRect/>
          <a:stretch/>
        </p:blipFill>
        <p:spPr>
          <a:xfrm>
            <a:off x="457200" y="3657600"/>
            <a:ext cx="3549754" cy="2362200"/>
          </a:xfrm>
          <a:prstGeom prst="rect">
            <a:avLst/>
          </a:prstGeom>
          <a:noFill/>
          <a:ln>
            <a:noFill/>
          </a:ln>
        </p:spPr>
      </p:pic>
      <p:pic>
        <p:nvPicPr>
          <p:cNvPr id="310" name="Shape 310"/>
          <p:cNvPicPr preferRelativeResize="0"/>
          <p:nvPr/>
        </p:nvPicPr>
        <p:blipFill rotWithShape="1">
          <a:blip r:embed="rId4">
            <a:alphaModFix/>
          </a:blip>
          <a:srcRect/>
          <a:stretch/>
        </p:blipFill>
        <p:spPr>
          <a:xfrm>
            <a:off x="4495800" y="3581400"/>
            <a:ext cx="3957577" cy="2605405"/>
          </a:xfrm>
          <a:prstGeom prst="rect">
            <a:avLst/>
          </a:prstGeom>
          <a:noFill/>
          <a:ln>
            <a:noFill/>
          </a:ln>
        </p:spPr>
      </p:pic>
      <p:sp>
        <p:nvSpPr>
          <p:cNvPr id="311" name="Shape 311"/>
          <p:cNvSpPr txBox="1"/>
          <p:nvPr/>
        </p:nvSpPr>
        <p:spPr>
          <a:xfrm>
            <a:off x="4495800" y="1676400"/>
            <a:ext cx="411480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Odysseus’ men stop at the </a:t>
            </a:r>
            <a:r>
              <a:rPr lang="en-US" sz="1800" b="1" u="sng">
                <a:solidFill>
                  <a:schemeClr val="dk1"/>
                </a:solidFill>
                <a:latin typeface="Georgia"/>
                <a:ea typeface="Georgia"/>
                <a:cs typeface="Georgia"/>
                <a:sym typeface="Georgia"/>
              </a:rPr>
              <a:t>Island of the Lotus Eaters</a:t>
            </a:r>
            <a:r>
              <a:rPr lang="en-US" sz="1800">
                <a:solidFill>
                  <a:schemeClr val="dk1"/>
                </a:solidFill>
                <a:latin typeface="Georgia"/>
                <a:ea typeface="Georgia"/>
                <a:cs typeface="Georgia"/>
                <a:sym typeface="Georgia"/>
              </a:rPr>
              <a:t>.  Eating the Lotus flower makes men forget their quest.  Odysseus had to tie his men to his ship to force them to leave.</a:t>
            </a:r>
          </a:p>
        </p:txBody>
      </p:sp>
      <p:sp>
        <p:nvSpPr>
          <p:cNvPr id="312" name="Shape 312"/>
          <p:cNvSpPr txBox="1"/>
          <p:nvPr/>
        </p:nvSpPr>
        <p:spPr>
          <a:xfrm>
            <a:off x="838200" y="1981200"/>
            <a:ext cx="2057400"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Odysseus and his men encounter a one eyed monster called a </a:t>
            </a:r>
            <a:r>
              <a:rPr lang="en-US" sz="1800" b="1" u="sng">
                <a:solidFill>
                  <a:schemeClr val="dk1"/>
                </a:solidFill>
                <a:latin typeface="Georgia"/>
                <a:ea typeface="Georgia"/>
                <a:cs typeface="Georgia"/>
                <a:sym typeface="Georgia"/>
              </a:rPr>
              <a:t>Cyclops</a:t>
            </a:r>
            <a:r>
              <a:rPr lang="en-US" sz="1800">
                <a:solidFill>
                  <a:schemeClr val="dk1"/>
                </a:solidFill>
                <a:latin typeface="Georgia"/>
                <a:ea typeface="Georgia"/>
                <a:cs typeface="Georgia"/>
                <a:sym typeface="Georgia"/>
              </a:rPr>
              <a:t>.</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Oh Brother Where Art Thou?</a:t>
            </a:r>
          </a:p>
        </p:txBody>
      </p:sp>
      <p:pic>
        <p:nvPicPr>
          <p:cNvPr id="318" name="Shape 318"/>
          <p:cNvPicPr preferRelativeResize="0">
            <a:picLocks noGrp="1"/>
          </p:cNvPicPr>
          <p:nvPr>
            <p:ph type="body" idx="1"/>
          </p:nvPr>
        </p:nvPicPr>
        <p:blipFill rotWithShape="1">
          <a:blip r:embed="rId3">
            <a:alphaModFix/>
          </a:blip>
          <a:srcRect/>
          <a:stretch/>
        </p:blipFill>
        <p:spPr>
          <a:xfrm>
            <a:off x="457200" y="1371600"/>
            <a:ext cx="4572000" cy="2743199"/>
          </a:xfrm>
          <a:prstGeom prst="rect">
            <a:avLst/>
          </a:prstGeom>
          <a:noFill/>
          <a:ln>
            <a:noFill/>
          </a:ln>
        </p:spPr>
      </p:pic>
      <p:pic>
        <p:nvPicPr>
          <p:cNvPr id="319" name="Shape 319"/>
          <p:cNvPicPr preferRelativeResize="0"/>
          <p:nvPr/>
        </p:nvPicPr>
        <p:blipFill rotWithShape="1">
          <a:blip r:embed="rId4">
            <a:alphaModFix/>
          </a:blip>
          <a:srcRect/>
          <a:stretch/>
        </p:blipFill>
        <p:spPr>
          <a:xfrm>
            <a:off x="5181600" y="3810000"/>
            <a:ext cx="3809999" cy="2474429"/>
          </a:xfrm>
          <a:prstGeom prst="rect">
            <a:avLst/>
          </a:prstGeom>
          <a:noFill/>
          <a:ln>
            <a:noFill/>
          </a:ln>
        </p:spPr>
      </p:pic>
      <p:sp>
        <p:nvSpPr>
          <p:cNvPr id="320" name="Shape 320"/>
          <p:cNvSpPr txBox="1"/>
          <p:nvPr/>
        </p:nvSpPr>
        <p:spPr>
          <a:xfrm>
            <a:off x="5943600" y="2209800"/>
            <a:ext cx="28956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Georgia"/>
                <a:ea typeface="Georgia"/>
                <a:cs typeface="Georgia"/>
                <a:sym typeface="Georgia"/>
              </a:rPr>
              <a:t>Clue:  A wanna-be jazz musician gets a guitar from a “strange man” who promises him the gift of jazz in exchange for his soul.</a:t>
            </a:r>
          </a:p>
        </p:txBody>
      </p:sp>
      <p:sp>
        <p:nvSpPr>
          <p:cNvPr id="321" name="Shape 321"/>
          <p:cNvSpPr txBox="1"/>
          <p:nvPr/>
        </p:nvSpPr>
        <p:spPr>
          <a:xfrm>
            <a:off x="1143000" y="4419600"/>
            <a:ext cx="3657600"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Clue:  Everett, Delmar and Pete pull their car over in response to the sweet, sultry singing of three beautiful ladies in the creek. </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Oh Brother Where Art Thou?</a:t>
            </a:r>
          </a:p>
        </p:txBody>
      </p:sp>
      <p:pic>
        <p:nvPicPr>
          <p:cNvPr id="327" name="Shape 327"/>
          <p:cNvPicPr preferRelativeResize="0">
            <a:picLocks noGrp="1"/>
          </p:cNvPicPr>
          <p:nvPr>
            <p:ph type="body" idx="1"/>
          </p:nvPr>
        </p:nvPicPr>
        <p:blipFill rotWithShape="1">
          <a:blip r:embed="rId3">
            <a:alphaModFix/>
          </a:blip>
          <a:srcRect/>
          <a:stretch/>
        </p:blipFill>
        <p:spPr>
          <a:xfrm>
            <a:off x="457200" y="1371600"/>
            <a:ext cx="4572000" cy="2743199"/>
          </a:xfrm>
          <a:prstGeom prst="rect">
            <a:avLst/>
          </a:prstGeom>
          <a:noFill/>
          <a:ln>
            <a:noFill/>
          </a:ln>
        </p:spPr>
      </p:pic>
      <p:pic>
        <p:nvPicPr>
          <p:cNvPr id="328" name="Shape 328"/>
          <p:cNvPicPr preferRelativeResize="0"/>
          <p:nvPr/>
        </p:nvPicPr>
        <p:blipFill rotWithShape="1">
          <a:blip r:embed="rId4">
            <a:alphaModFix/>
          </a:blip>
          <a:srcRect/>
          <a:stretch/>
        </p:blipFill>
        <p:spPr>
          <a:xfrm>
            <a:off x="5119746" y="3810000"/>
            <a:ext cx="3871853" cy="2514599"/>
          </a:xfrm>
          <a:prstGeom prst="rect">
            <a:avLst/>
          </a:prstGeom>
          <a:noFill/>
          <a:ln>
            <a:noFill/>
          </a:ln>
        </p:spPr>
      </p:pic>
      <p:sp>
        <p:nvSpPr>
          <p:cNvPr id="329" name="Shape 329"/>
          <p:cNvSpPr txBox="1"/>
          <p:nvPr/>
        </p:nvSpPr>
        <p:spPr>
          <a:xfrm>
            <a:off x="5943600" y="1828800"/>
            <a:ext cx="2895600" cy="18158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Georgia"/>
                <a:ea typeface="Georgia"/>
                <a:cs typeface="Georgia"/>
                <a:sym typeface="Georgia"/>
              </a:rPr>
              <a:t>It was not uncommon for people to make deals with </a:t>
            </a:r>
            <a:r>
              <a:rPr lang="en-US" sz="1600" b="1" u="sng">
                <a:solidFill>
                  <a:schemeClr val="dk1"/>
                </a:solidFill>
                <a:latin typeface="Georgia"/>
                <a:ea typeface="Georgia"/>
                <a:cs typeface="Georgia"/>
                <a:sym typeface="Georgia"/>
              </a:rPr>
              <a:t>Hades</a:t>
            </a:r>
            <a:r>
              <a:rPr lang="en-US" sz="1600">
                <a:solidFill>
                  <a:schemeClr val="dk1"/>
                </a:solidFill>
                <a:latin typeface="Georgia"/>
                <a:ea typeface="Georgia"/>
                <a:cs typeface="Georgia"/>
                <a:sym typeface="Georgia"/>
              </a:rPr>
              <a:t>, God of the Underworld.  The theme of selling your soul to the devil has been revisited many times.</a:t>
            </a:r>
          </a:p>
        </p:txBody>
      </p:sp>
      <p:sp>
        <p:nvSpPr>
          <p:cNvPr id="330" name="Shape 330"/>
          <p:cNvSpPr txBox="1"/>
          <p:nvPr/>
        </p:nvSpPr>
        <p:spPr>
          <a:xfrm>
            <a:off x="914400" y="4419600"/>
            <a:ext cx="3962399"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u="sng">
                <a:solidFill>
                  <a:schemeClr val="dk1"/>
                </a:solidFill>
                <a:latin typeface="Georgia"/>
                <a:ea typeface="Georgia"/>
                <a:cs typeface="Georgia"/>
                <a:sym typeface="Georgia"/>
              </a:rPr>
              <a:t>Sirens:</a:t>
            </a:r>
            <a:r>
              <a:rPr lang="en-US" sz="1800">
                <a:solidFill>
                  <a:schemeClr val="dk1"/>
                </a:solidFill>
                <a:latin typeface="Georgia"/>
                <a:ea typeface="Georgia"/>
                <a:cs typeface="Georgia"/>
                <a:sym typeface="Georgia"/>
              </a:rPr>
              <a:t> Women sing alluring songs to men as they sail by in an attempt to draw them in and crash them upon the rocks.  Some legends depict sirens as </a:t>
            </a:r>
            <a:r>
              <a:rPr lang="en-US" sz="1800" b="1" u="sng">
                <a:solidFill>
                  <a:schemeClr val="dk1"/>
                </a:solidFill>
                <a:latin typeface="Georgia"/>
                <a:ea typeface="Georgia"/>
                <a:cs typeface="Georgia"/>
                <a:sym typeface="Georgia"/>
              </a:rPr>
              <a:t>mermaids.</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Oh Brother, Where Art Thou?</a:t>
            </a:r>
          </a:p>
        </p:txBody>
      </p:sp>
      <p:sp>
        <p:nvSpPr>
          <p:cNvPr id="336" name="Shape 336"/>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Much like Odysseus did when he sought advice from the prophet, Teiresias, three men, at the beginning of their journey, encounter a stranger offering advice:</a:t>
            </a:r>
          </a:p>
          <a:p>
            <a:pPr marL="0" marR="0" lvl="0" indent="0" algn="ctr" rtl="0">
              <a:spcBef>
                <a:spcPts val="540"/>
              </a:spcBef>
              <a:buClr>
                <a:schemeClr val="accent1"/>
              </a:buClr>
              <a:buSzPct val="25000"/>
              <a:buFont typeface="Noto Sans Symbols"/>
              <a:buNone/>
            </a:pPr>
            <a:r>
              <a:rPr lang="en-US" sz="2700" b="0" i="0" u="sng" strike="noStrike" cap="none">
                <a:solidFill>
                  <a:schemeClr val="hlink"/>
                </a:solidFill>
                <a:latin typeface="Georgia"/>
                <a:ea typeface="Georgia"/>
                <a:cs typeface="Georgia"/>
                <a:sym typeface="Georgia"/>
                <a:hlinkClick r:id="rId3"/>
              </a:rPr>
              <a:t>The blind “seer”</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Tragic Flaw</a:t>
            </a:r>
          </a:p>
        </p:txBody>
      </p:sp>
      <p:sp>
        <p:nvSpPr>
          <p:cNvPr id="342" name="Shape 342"/>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Common in Greek mythology is the idea that all heroes have a tragic flaw.</a:t>
            </a:r>
          </a:p>
          <a:p>
            <a:pPr marL="274320" marR="0" lvl="0" indent="-274320" algn="l" rtl="0">
              <a:spcBef>
                <a:spcPts val="540"/>
              </a:spcBef>
              <a:spcAft>
                <a:spcPts val="0"/>
              </a:spcAft>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a:t>
            </a:r>
            <a:r>
              <a:rPr lang="en-US" sz="2400" b="0" i="0" u="none" strike="noStrike" cap="none">
                <a:solidFill>
                  <a:schemeClr val="dk1"/>
                </a:solidFill>
                <a:latin typeface="Georgia"/>
                <a:ea typeface="Georgia"/>
                <a:cs typeface="Georgia"/>
                <a:sym typeface="Georgia"/>
              </a:rPr>
              <a:t>Achilles was a hero of the Trojan War born to a mortal king and a nymph named Thetis.  When Achilles was born, Thetis wished to make her son immortal so she dipped him into the river Styx.  The water touched him everywhere except his heel where his mother held him.  Achilles died when an arrow, shot by Paris, pierced his heal.  Today we refer to a person’s major weakness as their “</a:t>
            </a:r>
            <a:r>
              <a:rPr lang="en-US" sz="2400" b="0" i="0" u="sng" strike="noStrike" cap="none">
                <a:solidFill>
                  <a:schemeClr val="hlink"/>
                </a:solidFill>
                <a:latin typeface="Georgia"/>
                <a:ea typeface="Georgia"/>
                <a:cs typeface="Georgia"/>
                <a:sym typeface="Georgia"/>
                <a:hlinkClick r:id="rId3"/>
              </a:rPr>
              <a:t>Achilles heel</a:t>
            </a:r>
            <a:r>
              <a:rPr lang="en-US" sz="2400" b="0" i="0" u="none" strike="noStrike" cap="none">
                <a:solidFill>
                  <a:schemeClr val="dk1"/>
                </a:solidFill>
                <a:latin typeface="Georgia"/>
                <a:ea typeface="Georgia"/>
                <a:cs typeface="Georgia"/>
                <a:sym typeface="Georgia"/>
              </a:rPr>
              <a:t>”. </a:t>
            </a:r>
          </a:p>
          <a:p>
            <a:pPr marL="274320" marR="0" lvl="0" indent="-274320" algn="l" rtl="0">
              <a:spcBef>
                <a:spcPts val="480"/>
              </a:spcBef>
              <a:spcAft>
                <a:spcPts val="0"/>
              </a:spcAft>
              <a:buClr>
                <a:schemeClr val="accent1"/>
              </a:buClr>
              <a:buSzPct val="25000"/>
              <a:buFont typeface="Noto Sans Symbols"/>
              <a:buNone/>
            </a:pPr>
            <a:endParaRPr sz="2400" b="0" i="0" u="none" strike="noStrike" cap="none">
              <a:solidFill>
                <a:schemeClr val="dk1"/>
              </a:solidFill>
              <a:latin typeface="Georgia"/>
              <a:ea typeface="Georgia"/>
              <a:cs typeface="Georgia"/>
              <a:sym typeface="Georgia"/>
            </a:endParaRPr>
          </a:p>
          <a:p>
            <a:pPr marL="274320" marR="0" lvl="0" indent="-274320" algn="l" rtl="0">
              <a:spcBef>
                <a:spcPts val="480"/>
              </a:spcBef>
              <a:buClr>
                <a:schemeClr val="accent1"/>
              </a:buClr>
              <a:buSzPct val="25000"/>
              <a:buFont typeface="Noto Sans Symbols"/>
              <a:buNone/>
            </a:pPr>
            <a:endParaRPr sz="2400" b="0" i="0" u="none" strike="noStrike" cap="none">
              <a:solidFill>
                <a:schemeClr val="dk1"/>
              </a:solidFill>
              <a:latin typeface="Georgia"/>
              <a:ea typeface="Georgia"/>
              <a:cs typeface="Georgia"/>
              <a:sym typeface="Georgia"/>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52400" y="228600"/>
            <a:ext cx="8683751" cy="758951"/>
          </a:xfrm>
          <a:prstGeom prst="rect">
            <a:avLst/>
          </a:prstGeom>
          <a:noFill/>
          <a:ln>
            <a:noFill/>
          </a:ln>
        </p:spPr>
        <p:txBody>
          <a:bodyPr lIns="91425" tIns="45700" rIns="91425" bIns="45700" anchor="b" anchorCtr="0">
            <a:noAutofit/>
          </a:bodyPr>
          <a:lstStyle/>
          <a:p>
            <a:pPr marL="0" marR="0" lvl="0" indent="0" algn="l" rtl="0">
              <a:spcBef>
                <a:spcPts val="0"/>
              </a:spcBef>
              <a:buClr>
                <a:srgbClr val="7A9798"/>
              </a:buClr>
              <a:buSzPct val="25000"/>
              <a:buFont typeface="Georgia"/>
              <a:buNone/>
            </a:pPr>
            <a:r>
              <a:rPr lang="en-US" sz="2800" b="0" i="0" u="none" strike="noStrike" cap="none">
                <a:solidFill>
                  <a:srgbClr val="7A9798"/>
                </a:solidFill>
                <a:latin typeface="Georgia"/>
                <a:ea typeface="Georgia"/>
                <a:cs typeface="Georgia"/>
                <a:sym typeface="Georgia"/>
              </a:rPr>
              <a:t>What are the weaknesses of these modern day heroes?</a:t>
            </a:r>
          </a:p>
        </p:txBody>
      </p:sp>
      <p:sp>
        <p:nvSpPr>
          <p:cNvPr id="348" name="Shape 348"/>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349" name="Shape 349"/>
          <p:cNvPicPr preferRelativeResize="0"/>
          <p:nvPr/>
        </p:nvPicPr>
        <p:blipFill rotWithShape="1">
          <a:blip r:embed="rId3">
            <a:alphaModFix/>
          </a:blip>
          <a:srcRect/>
          <a:stretch/>
        </p:blipFill>
        <p:spPr>
          <a:xfrm>
            <a:off x="3124200" y="3124200"/>
            <a:ext cx="2647950" cy="1962149"/>
          </a:xfrm>
          <a:prstGeom prst="rect">
            <a:avLst/>
          </a:prstGeom>
          <a:noFill/>
          <a:ln>
            <a:noFill/>
          </a:ln>
        </p:spPr>
      </p:pic>
      <p:pic>
        <p:nvPicPr>
          <p:cNvPr id="350" name="Shape 350"/>
          <p:cNvPicPr preferRelativeResize="0"/>
          <p:nvPr/>
        </p:nvPicPr>
        <p:blipFill rotWithShape="1">
          <a:blip r:embed="rId4">
            <a:alphaModFix/>
          </a:blip>
          <a:srcRect/>
          <a:stretch/>
        </p:blipFill>
        <p:spPr>
          <a:xfrm>
            <a:off x="6019800" y="1524000"/>
            <a:ext cx="2438399" cy="2142857"/>
          </a:xfrm>
          <a:prstGeom prst="rect">
            <a:avLst/>
          </a:prstGeom>
          <a:noFill/>
          <a:ln>
            <a:noFill/>
          </a:ln>
        </p:spPr>
      </p:pic>
      <p:pic>
        <p:nvPicPr>
          <p:cNvPr id="351" name="Shape 351"/>
          <p:cNvPicPr preferRelativeResize="0"/>
          <p:nvPr/>
        </p:nvPicPr>
        <p:blipFill rotWithShape="1">
          <a:blip r:embed="rId5">
            <a:alphaModFix/>
          </a:blip>
          <a:srcRect/>
          <a:stretch/>
        </p:blipFill>
        <p:spPr>
          <a:xfrm>
            <a:off x="152400" y="1752600"/>
            <a:ext cx="2466667" cy="1847618"/>
          </a:xfrm>
          <a:prstGeom prst="rect">
            <a:avLst/>
          </a:prstGeom>
          <a:noFill/>
          <a:ln>
            <a:noFill/>
          </a:ln>
        </p:spPr>
      </p:pic>
      <p:pic>
        <p:nvPicPr>
          <p:cNvPr id="352" name="Shape 352"/>
          <p:cNvPicPr preferRelativeResize="0"/>
          <p:nvPr/>
        </p:nvPicPr>
        <p:blipFill rotWithShape="1">
          <a:blip r:embed="rId6">
            <a:alphaModFix/>
          </a:blip>
          <a:srcRect/>
          <a:stretch/>
        </p:blipFill>
        <p:spPr>
          <a:xfrm>
            <a:off x="304800" y="4267200"/>
            <a:ext cx="2514599" cy="1924049"/>
          </a:xfrm>
          <a:prstGeom prst="rect">
            <a:avLst/>
          </a:prstGeom>
          <a:noFill/>
          <a:ln>
            <a:noFill/>
          </a:ln>
        </p:spPr>
      </p:pic>
      <p:pic>
        <p:nvPicPr>
          <p:cNvPr id="353" name="Shape 353"/>
          <p:cNvPicPr preferRelativeResize="0"/>
          <p:nvPr/>
        </p:nvPicPr>
        <p:blipFill rotWithShape="1">
          <a:blip r:embed="rId7">
            <a:alphaModFix/>
          </a:blip>
          <a:srcRect/>
          <a:stretch/>
        </p:blipFill>
        <p:spPr>
          <a:xfrm>
            <a:off x="6096000" y="4191000"/>
            <a:ext cx="2552380" cy="1790476"/>
          </a:xfrm>
          <a:prstGeom prst="rect">
            <a:avLst/>
          </a:prstGeom>
          <a:noFill/>
          <a:ln>
            <a:noFill/>
          </a:ln>
        </p:spPr>
      </p:pic>
      <p:sp>
        <p:nvSpPr>
          <p:cNvPr id="354" name="Shape 354"/>
          <p:cNvSpPr txBox="1"/>
          <p:nvPr/>
        </p:nvSpPr>
        <p:spPr>
          <a:xfrm>
            <a:off x="2819400" y="2057400"/>
            <a:ext cx="12954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His love for M.J.</a:t>
            </a:r>
          </a:p>
        </p:txBody>
      </p:sp>
      <p:sp>
        <p:nvSpPr>
          <p:cNvPr id="355" name="Shape 355"/>
          <p:cNvSpPr txBox="1"/>
          <p:nvPr/>
        </p:nvSpPr>
        <p:spPr>
          <a:xfrm>
            <a:off x="4191000" y="5181600"/>
            <a:ext cx="128592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Kryptonite</a:t>
            </a:r>
          </a:p>
        </p:txBody>
      </p:sp>
      <p:sp>
        <p:nvSpPr>
          <p:cNvPr id="356" name="Shape 356"/>
          <p:cNvSpPr txBox="1"/>
          <p:nvPr/>
        </p:nvSpPr>
        <p:spPr>
          <a:xfrm>
            <a:off x="4572000" y="1905000"/>
            <a:ext cx="1524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Greed/self preservation</a:t>
            </a:r>
          </a:p>
        </p:txBody>
      </p:sp>
      <p:sp>
        <p:nvSpPr>
          <p:cNvPr id="357" name="Shape 357"/>
          <p:cNvSpPr txBox="1"/>
          <p:nvPr/>
        </p:nvSpPr>
        <p:spPr>
          <a:xfrm>
            <a:off x="6477000" y="6019800"/>
            <a:ext cx="2438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Fear of losing his son</a:t>
            </a:r>
          </a:p>
        </p:txBody>
      </p:sp>
      <p:sp>
        <p:nvSpPr>
          <p:cNvPr id="358" name="Shape 358"/>
          <p:cNvSpPr txBox="1"/>
          <p:nvPr/>
        </p:nvSpPr>
        <p:spPr>
          <a:xfrm>
            <a:off x="2819400" y="6019800"/>
            <a:ext cx="220979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eorgia"/>
                <a:ea typeface="Georgia"/>
                <a:cs typeface="Georgia"/>
                <a:sym typeface="Georgia"/>
              </a:rPr>
              <a:t>Anger can lead him to the dark side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4"/>
                                        </p:tgtEl>
                                        <p:attrNameLst>
                                          <p:attrName>style.visibility</p:attrName>
                                        </p:attrNameLst>
                                      </p:cBhvr>
                                      <p:to>
                                        <p:strVal val="visible"/>
                                      </p:to>
                                    </p:set>
                                    <p:anim calcmode="lin" valueType="num">
                                      <p:cBhvr additive="base">
                                        <p:cTn id="12" dur="500"/>
                                        <p:tgtEl>
                                          <p:spTgt spid="3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gtEl>
                                        <p:attrNameLst>
                                          <p:attrName>style.visibility</p:attrName>
                                        </p:attrNameLst>
                                      </p:cBhvr>
                                      <p:to>
                                        <p:strVal val="visible"/>
                                      </p:to>
                                    </p:set>
                                    <p:animEffect transition="in" filter="fade">
                                      <p:cBhvr>
                                        <p:cTn id="17" dur="500"/>
                                        <p:tgtEl>
                                          <p:spTgt spid="3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6"/>
                                        </p:tgtEl>
                                        <p:attrNameLst>
                                          <p:attrName>style.visibility</p:attrName>
                                        </p:attrNameLst>
                                      </p:cBhvr>
                                      <p:to>
                                        <p:strVal val="visible"/>
                                      </p:to>
                                    </p:set>
                                    <p:anim calcmode="lin" valueType="num">
                                      <p:cBhvr additive="base">
                                        <p:cTn id="22" dur="500"/>
                                        <p:tgtEl>
                                          <p:spTgt spid="35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2"/>
                                        </p:tgtEl>
                                        <p:attrNameLst>
                                          <p:attrName>style.visibility</p:attrName>
                                        </p:attrNameLst>
                                      </p:cBhvr>
                                      <p:to>
                                        <p:strVal val="visible"/>
                                      </p:to>
                                    </p:set>
                                    <p:animEffect transition="in" filter="fade">
                                      <p:cBhvr>
                                        <p:cTn id="27" dur="2000"/>
                                        <p:tgtEl>
                                          <p:spTgt spid="35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8"/>
                                        </p:tgtEl>
                                        <p:attrNameLst>
                                          <p:attrName>style.visibility</p:attrName>
                                        </p:attrNameLst>
                                      </p:cBhvr>
                                      <p:to>
                                        <p:strVal val="visible"/>
                                      </p:to>
                                    </p:set>
                                    <p:anim calcmode="lin" valueType="num">
                                      <p:cBhvr additive="base">
                                        <p:cTn id="32" dur="500"/>
                                        <p:tgtEl>
                                          <p:spTgt spid="35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3"/>
                                        </p:tgtEl>
                                        <p:attrNameLst>
                                          <p:attrName>style.visibility</p:attrName>
                                        </p:attrNameLst>
                                      </p:cBhvr>
                                      <p:to>
                                        <p:strVal val="visible"/>
                                      </p:to>
                                    </p:set>
                                    <p:animEffect transition="in" filter="fade">
                                      <p:cBhvr>
                                        <p:cTn id="37" dur="500"/>
                                        <p:tgtEl>
                                          <p:spTgt spid="35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7"/>
                                        </p:tgtEl>
                                        <p:attrNameLst>
                                          <p:attrName>style.visibility</p:attrName>
                                        </p:attrNameLst>
                                      </p:cBhvr>
                                      <p:to>
                                        <p:strVal val="visible"/>
                                      </p:to>
                                    </p:set>
                                    <p:anim calcmode="lin" valueType="num">
                                      <p:cBhvr additive="base">
                                        <p:cTn id="42" dur="500"/>
                                        <p:tgtEl>
                                          <p:spTgt spid="35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9"/>
                                        </p:tgtEl>
                                        <p:attrNameLst>
                                          <p:attrName>style.visibility</p:attrName>
                                        </p:attrNameLst>
                                      </p:cBhvr>
                                      <p:to>
                                        <p:strVal val="visible"/>
                                      </p:to>
                                    </p:set>
                                    <p:animEffect transition="in" filter="fade">
                                      <p:cBhvr>
                                        <p:cTn id="47" dur="500"/>
                                        <p:tgtEl>
                                          <p:spTgt spid="34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55"/>
                                        </p:tgtEl>
                                        <p:attrNameLst>
                                          <p:attrName>style.visibility</p:attrName>
                                        </p:attrNameLst>
                                      </p:cBhvr>
                                      <p:to>
                                        <p:strVal val="visible"/>
                                      </p:to>
                                    </p:set>
                                    <p:anim calcmode="lin" valueType="num">
                                      <p:cBhvr additive="base">
                                        <p:cTn id="52" dur="500"/>
                                        <p:tgtEl>
                                          <p:spTgt spid="3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It’s All Greek to Me</a:t>
            </a:r>
          </a:p>
        </p:txBody>
      </p:sp>
      <p:sp>
        <p:nvSpPr>
          <p:cNvPr id="364" name="Shape 364"/>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80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a:t>
            </a:r>
            <a:r>
              <a:rPr lang="en-US" sz="4000" b="0" i="0" u="none" strike="noStrike" cap="none">
                <a:solidFill>
                  <a:schemeClr val="dk1"/>
                </a:solidFill>
                <a:latin typeface="Georgia"/>
                <a:ea typeface="Georgia"/>
                <a:cs typeface="Georgia"/>
                <a:sym typeface="Georgia"/>
              </a:rPr>
              <a:t>The next time you read a book or watch a movie,  see what Greek mythological influences you can find!!</a:t>
            </a:r>
          </a:p>
          <a:p>
            <a:pPr marL="274320" marR="0" lvl="0" indent="-274320" algn="l" rtl="0">
              <a:spcBef>
                <a:spcPts val="540"/>
              </a:spcBef>
              <a:spcAft>
                <a:spcPts val="0"/>
              </a:spcAft>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365" name="Shape 365"/>
          <p:cNvPicPr preferRelativeResize="0"/>
          <p:nvPr/>
        </p:nvPicPr>
        <p:blipFill rotWithShape="1">
          <a:blip r:embed="rId3">
            <a:alphaModFix/>
          </a:blip>
          <a:srcRect/>
          <a:stretch/>
        </p:blipFill>
        <p:spPr>
          <a:xfrm>
            <a:off x="3810000" y="4114800"/>
            <a:ext cx="1603375" cy="1828800"/>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01752" y="228600"/>
            <a:ext cx="8534400" cy="759000"/>
          </a:xfrm>
          <a:prstGeom prst="rect">
            <a:avLst/>
          </a:prstGeom>
        </p:spPr>
        <p:txBody>
          <a:bodyPr lIns="91425" tIns="91425" rIns="91425" bIns="91425" anchor="b" anchorCtr="0">
            <a:noAutofit/>
          </a:bodyPr>
          <a:lstStyle/>
          <a:p>
            <a:pPr lvl="0">
              <a:spcBef>
                <a:spcPts val="0"/>
              </a:spcBef>
              <a:buNone/>
            </a:pPr>
            <a:r>
              <a:rPr lang="en-US"/>
              <a:t>Gallery of the Gods</a:t>
            </a:r>
          </a:p>
        </p:txBody>
      </p:sp>
      <p:sp>
        <p:nvSpPr>
          <p:cNvPr id="371" name="Shape 371"/>
          <p:cNvSpPr txBox="1">
            <a:spLocks noGrp="1"/>
          </p:cNvSpPr>
          <p:nvPr>
            <p:ph type="body" idx="1"/>
          </p:nvPr>
        </p:nvSpPr>
        <p:spPr>
          <a:xfrm>
            <a:off x="301752" y="1527048"/>
            <a:ext cx="8503800" cy="4572000"/>
          </a:xfrm>
          <a:prstGeom prst="rect">
            <a:avLst/>
          </a:prstGeom>
        </p:spPr>
        <p:txBody>
          <a:bodyPr lIns="91425" tIns="91425" rIns="91425" bIns="91425" anchor="t" anchorCtr="0">
            <a:noAutofit/>
          </a:bodyPr>
          <a:lstStyle/>
          <a:p>
            <a:pPr lvl="0">
              <a:spcBef>
                <a:spcPts val="0"/>
              </a:spcBef>
              <a:buNone/>
            </a:pPr>
            <a:r>
              <a:rPr lang="en-US" u="sng">
                <a:solidFill>
                  <a:schemeClr val="hlink"/>
                </a:solidFill>
                <a:hlinkClick r:id="rId3"/>
              </a:rPr>
              <a:t>https://youtu.be/48J7dvwK83g</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Lord of the Rings (Tolkien)</a:t>
            </a:r>
          </a:p>
        </p:txBody>
      </p:sp>
      <p:sp>
        <p:nvSpPr>
          <p:cNvPr id="175" name="Shape 175"/>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Lord of the Rings</a:t>
            </a: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Q: Does Sauron of Modor remind you of anything?</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176" name="Shape 176"/>
          <p:cNvPicPr preferRelativeResize="0"/>
          <p:nvPr/>
        </p:nvPicPr>
        <p:blipFill rotWithShape="1">
          <a:blip r:embed="rId3">
            <a:alphaModFix/>
          </a:blip>
          <a:srcRect/>
          <a:stretch/>
        </p:blipFill>
        <p:spPr>
          <a:xfrm>
            <a:off x="5867400" y="3810000"/>
            <a:ext cx="2950196" cy="2209799"/>
          </a:xfrm>
          <a:prstGeom prst="rect">
            <a:avLst/>
          </a:prstGeom>
          <a:noFill/>
          <a:ln>
            <a:noFill/>
          </a:ln>
        </p:spPr>
      </p:pic>
      <p:pic>
        <p:nvPicPr>
          <p:cNvPr id="177" name="Shape 177"/>
          <p:cNvPicPr preferRelativeResize="0"/>
          <p:nvPr/>
        </p:nvPicPr>
        <p:blipFill rotWithShape="1">
          <a:blip r:embed="rId4">
            <a:alphaModFix/>
          </a:blip>
          <a:srcRect/>
          <a:stretch/>
        </p:blipFill>
        <p:spPr>
          <a:xfrm>
            <a:off x="304798" y="2723535"/>
            <a:ext cx="5181601" cy="3229377"/>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a:t>Hades &amp; The Witch King from LOTR</a:t>
            </a:r>
          </a:p>
        </p:txBody>
      </p:sp>
      <p:sp>
        <p:nvSpPr>
          <p:cNvPr id="183" name="Shape 183"/>
          <p:cNvSpPr txBox="1"/>
          <p:nvPr/>
        </p:nvSpPr>
        <p:spPr>
          <a:xfrm>
            <a:off x="381000" y="1600200"/>
            <a:ext cx="3124199" cy="4031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Georgia"/>
                <a:ea typeface="Georgia"/>
                <a:cs typeface="Georgia"/>
                <a:sym typeface="Georgia"/>
              </a:rPr>
              <a:t>Hades, god of the underworld, is seen here, and then there’s the Witch King of Angmar from </a:t>
            </a:r>
            <a:r>
              <a:rPr lang="en-US" sz="3200" u="sng">
                <a:solidFill>
                  <a:schemeClr val="hlink"/>
                </a:solidFill>
                <a:latin typeface="Georgia"/>
                <a:ea typeface="Georgia"/>
                <a:cs typeface="Georgia"/>
                <a:sym typeface="Georgia"/>
                <a:hlinkClick r:id="rId3"/>
              </a:rPr>
              <a:t>Lord of the Rings  </a:t>
            </a:r>
          </a:p>
        </p:txBody>
      </p:sp>
      <p:pic>
        <p:nvPicPr>
          <p:cNvPr id="184" name="Shape 184"/>
          <p:cNvPicPr preferRelativeResize="0">
            <a:picLocks noGrp="1"/>
          </p:cNvPicPr>
          <p:nvPr>
            <p:ph type="body" idx="1"/>
          </p:nvPr>
        </p:nvPicPr>
        <p:blipFill rotWithShape="1">
          <a:blip r:embed="rId4">
            <a:alphaModFix/>
          </a:blip>
          <a:srcRect l="-43000" r="-43000"/>
          <a:stretch/>
        </p:blipFill>
        <p:spPr>
          <a:xfrm>
            <a:off x="1905000" y="1524000"/>
            <a:ext cx="8503920" cy="457200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2970" b="0" i="0" u="none" strike="noStrike" cap="none">
                <a:solidFill>
                  <a:srgbClr val="7A9798"/>
                </a:solidFill>
                <a:latin typeface="Georgia"/>
                <a:ea typeface="Georgia"/>
                <a:cs typeface="Georgia"/>
                <a:sym typeface="Georgia"/>
              </a:rPr>
              <a:t>The Underworld/Tartarus vs. </a:t>
            </a:r>
            <a:r>
              <a:rPr lang="en-US" sz="2970" b="0" i="0" u="sng" strike="noStrike" cap="none">
                <a:solidFill>
                  <a:schemeClr val="hlink"/>
                </a:solidFill>
                <a:latin typeface="Georgia"/>
                <a:ea typeface="Georgia"/>
                <a:cs typeface="Georgia"/>
                <a:sym typeface="Georgia"/>
                <a:hlinkClick r:id="rId3"/>
              </a:rPr>
              <a:t>Sauron &amp; Mordor</a:t>
            </a:r>
          </a:p>
        </p:txBody>
      </p:sp>
      <p:pic>
        <p:nvPicPr>
          <p:cNvPr id="190" name="Shape 190"/>
          <p:cNvPicPr preferRelativeResize="0"/>
          <p:nvPr/>
        </p:nvPicPr>
        <p:blipFill rotWithShape="1">
          <a:blip r:embed="rId4">
            <a:alphaModFix/>
          </a:blip>
          <a:srcRect/>
          <a:stretch/>
        </p:blipFill>
        <p:spPr>
          <a:xfrm>
            <a:off x="304800" y="1397000"/>
            <a:ext cx="8610599" cy="404812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Cerberus	</a:t>
            </a:r>
          </a:p>
        </p:txBody>
      </p:sp>
      <p:sp>
        <p:nvSpPr>
          <p:cNvPr id="196" name="Shape 196"/>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This is Cerberus, the 3 headed watch hound of the underworld &amp; Hades’ pet. Where have you seen a dog like this before?</a:t>
            </a:r>
          </a:p>
          <a:p>
            <a:pPr marL="274320" marR="0" lvl="0" indent="-274320" algn="l" rtl="0">
              <a:spcBef>
                <a:spcPts val="540"/>
              </a:spcBef>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197" name="Shape 197"/>
          <p:cNvPicPr preferRelativeResize="0"/>
          <p:nvPr/>
        </p:nvPicPr>
        <p:blipFill rotWithShape="1">
          <a:blip r:embed="rId3">
            <a:alphaModFix/>
          </a:blip>
          <a:srcRect/>
          <a:stretch/>
        </p:blipFill>
        <p:spPr>
          <a:xfrm>
            <a:off x="152400" y="3124200"/>
            <a:ext cx="4639926" cy="3581399"/>
          </a:xfrm>
          <a:prstGeom prst="rect">
            <a:avLst/>
          </a:prstGeom>
          <a:noFill/>
          <a:ln>
            <a:noFill/>
          </a:ln>
        </p:spPr>
      </p:pic>
      <p:pic>
        <p:nvPicPr>
          <p:cNvPr id="198" name="Shape 198"/>
          <p:cNvPicPr preferRelativeResize="0"/>
          <p:nvPr/>
        </p:nvPicPr>
        <p:blipFill rotWithShape="1">
          <a:blip r:embed="rId4">
            <a:alphaModFix/>
          </a:blip>
          <a:srcRect/>
          <a:stretch/>
        </p:blipFill>
        <p:spPr>
          <a:xfrm>
            <a:off x="5334000" y="2667000"/>
            <a:ext cx="3549754" cy="236220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Harry Potter (Rowling)</a:t>
            </a:r>
          </a:p>
        </p:txBody>
      </p:sp>
      <p:sp>
        <p:nvSpPr>
          <p:cNvPr id="204" name="Shape 204"/>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Harry Potter and the Sorcerer's Stone</a:t>
            </a:r>
          </a:p>
          <a:p>
            <a:pPr marL="274320" marR="0" lvl="0" indent="-274320" algn="l" rtl="0">
              <a:spcBef>
                <a:spcPts val="0"/>
              </a:spcBef>
              <a:spcAft>
                <a:spcPts val="0"/>
              </a:spcAft>
              <a:buClr>
                <a:schemeClr val="accent1"/>
              </a:buClr>
              <a:buSzPct val="85000"/>
              <a:buFont typeface="Noto Sans Symbols"/>
              <a:buChar char="●"/>
            </a:pPr>
            <a:r>
              <a:rPr lang="en-US" u="sng">
                <a:solidFill>
                  <a:schemeClr val="hlink"/>
                </a:solidFill>
                <a:hlinkClick r:id="rId3"/>
              </a:rPr>
              <a:t>FLUFFY!!</a:t>
            </a: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205" name="Shape 205"/>
          <p:cNvPicPr preferRelativeResize="0"/>
          <p:nvPr/>
        </p:nvPicPr>
        <p:blipFill rotWithShape="1">
          <a:blip r:embed="rId4">
            <a:alphaModFix/>
          </a:blip>
          <a:srcRect/>
          <a:stretch/>
        </p:blipFill>
        <p:spPr>
          <a:xfrm>
            <a:off x="2438400" y="2590800"/>
            <a:ext cx="6275070" cy="38862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Harry Potter (Rowling)</a:t>
            </a:r>
          </a:p>
        </p:txBody>
      </p:sp>
      <p:sp>
        <p:nvSpPr>
          <p:cNvPr id="211" name="Shape 211"/>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Harry Potter </a:t>
            </a: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Professor Umbridge is taken by Centaurs</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sng" strike="noStrike" cap="none">
                <a:solidFill>
                  <a:schemeClr val="hlink"/>
                </a:solidFill>
                <a:latin typeface="Georgia"/>
                <a:ea typeface="Georgia"/>
                <a:cs typeface="Georgia"/>
                <a:sym typeface="Georgia"/>
                <a:hlinkClick r:id="rId3"/>
              </a:rPr>
              <a:t>http://www.youtube.com/watch?v=rxMQQitMiX4</a:t>
            </a:r>
          </a:p>
          <a:p>
            <a:pPr marL="274320" marR="0" lvl="0" indent="-27432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pic>
        <p:nvPicPr>
          <p:cNvPr id="212" name="Shape 212"/>
          <p:cNvPicPr preferRelativeResize="0"/>
          <p:nvPr/>
        </p:nvPicPr>
        <p:blipFill>
          <a:blip r:embed="rId4">
            <a:alphaModFix/>
          </a:blip>
          <a:stretch>
            <a:fillRect/>
          </a:stretch>
        </p:blipFill>
        <p:spPr>
          <a:xfrm>
            <a:off x="301750" y="3684270"/>
            <a:ext cx="3062824" cy="2612050"/>
          </a:xfrm>
          <a:prstGeom prst="rect">
            <a:avLst/>
          </a:prstGeom>
          <a:noFill/>
          <a:ln>
            <a:noFill/>
          </a:ln>
        </p:spPr>
      </p:pic>
      <p:sp>
        <p:nvSpPr>
          <p:cNvPr id="213" name="Shape 213"/>
          <p:cNvSpPr txBox="1"/>
          <p:nvPr/>
        </p:nvSpPr>
        <p:spPr>
          <a:xfrm>
            <a:off x="3975475" y="3795325"/>
            <a:ext cx="4491900" cy="1885500"/>
          </a:xfrm>
          <a:prstGeom prst="rect">
            <a:avLst/>
          </a:prstGeom>
          <a:noFill/>
          <a:ln>
            <a:noFill/>
          </a:ln>
        </p:spPr>
        <p:txBody>
          <a:bodyPr lIns="91425" tIns="91425" rIns="91425" bIns="91425" anchor="t" anchorCtr="0">
            <a:noAutofit/>
          </a:bodyPr>
          <a:lstStyle/>
          <a:p>
            <a:pPr lvl="0">
              <a:spcBef>
                <a:spcPts val="0"/>
              </a:spcBef>
              <a:buNone/>
            </a:pPr>
            <a:r>
              <a:rPr lang="en-US" sz="1800">
                <a:solidFill>
                  <a:srgbClr val="222222"/>
                </a:solidFill>
              </a:rPr>
              <a:t>Centaurs are half-human, half-horse creatures in Greek mythology. They have the body of a horse and the torso, head and arms of a man. They were considered to be the children of </a:t>
            </a:r>
            <a:r>
              <a:rPr lang="en-US" sz="1800" b="1">
                <a:solidFill>
                  <a:srgbClr val="222222"/>
                </a:solidFill>
              </a:rPr>
              <a:t>Ixion</a:t>
            </a:r>
            <a:r>
              <a:rPr lang="en-US" sz="1800">
                <a:solidFill>
                  <a:srgbClr val="222222"/>
                </a:solidFill>
              </a:rPr>
              <a:t>, king of the Lapiths, and</a:t>
            </a:r>
            <a:r>
              <a:rPr lang="en-US" sz="1800" b="1">
                <a:solidFill>
                  <a:srgbClr val="222222"/>
                </a:solidFill>
              </a:rPr>
              <a:t>Nephele</a:t>
            </a:r>
            <a:r>
              <a:rPr lang="en-US" sz="1800">
                <a:solidFill>
                  <a:srgbClr val="222222"/>
                </a:solidFill>
              </a:rPr>
              <a:t>, a cloud made in the image of </a:t>
            </a:r>
            <a:r>
              <a:rPr lang="en-US" sz="1800" b="1">
                <a:solidFill>
                  <a:srgbClr val="222222"/>
                </a:solidFill>
              </a:rPr>
              <a:t>Hera</a:t>
            </a:r>
            <a:r>
              <a:rPr lang="en-US" sz="1800">
                <a:solidFill>
                  <a:srgbClr val="222222"/>
                </a:solidFill>
              </a:rPr>
              <a:t>.</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Chronicles of Narnia (C.S. Lewis)</a:t>
            </a:r>
          </a:p>
        </p:txBody>
      </p:sp>
      <p:sp>
        <p:nvSpPr>
          <p:cNvPr id="219" name="Shape 219"/>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700" b="0" i="0" u="none" strike="noStrike" cap="none">
                <a:solidFill>
                  <a:schemeClr val="dk1"/>
                </a:solidFill>
                <a:latin typeface="Georgia"/>
                <a:ea typeface="Georgia"/>
                <a:cs typeface="Georgia"/>
                <a:sym typeface="Georgia"/>
              </a:rPr>
              <a:t>Q: How many Greek mythical creatures can you pick out from this battle scene in </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“The Lion, The Witch and the Wardrobe”?</a:t>
            </a:r>
          </a:p>
          <a:p>
            <a:pPr marL="274320" marR="0" lvl="0" indent="-274320" algn="l" rtl="0">
              <a:spcBef>
                <a:spcPts val="540"/>
              </a:spcBef>
              <a:spcAft>
                <a:spcPts val="0"/>
              </a:spcAft>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25000"/>
              <a:buFont typeface="Noto Sans Symbols"/>
              <a:buNone/>
            </a:pPr>
            <a:r>
              <a:rPr lang="en-US" u="sng">
                <a:solidFill>
                  <a:schemeClr val="hlink"/>
                </a:solidFill>
                <a:hlinkClick r:id="rId3"/>
              </a:rPr>
              <a:t>https://youtu.be/FixGtngBdhE</a:t>
            </a:r>
          </a:p>
          <a:p>
            <a:pPr marL="274320" marR="0" lvl="0" indent="-274320" algn="l" rtl="0">
              <a:spcBef>
                <a:spcPts val="540"/>
              </a:spcBef>
              <a:buClr>
                <a:schemeClr val="accent1"/>
              </a:buClr>
              <a:buSzPct val="25000"/>
              <a:buFont typeface="Noto Sans Symbols"/>
              <a:buNone/>
            </a:pPr>
            <a:r>
              <a:rPr lang="en-US" sz="2700" b="0" i="0" u="none" strike="noStrike" cap="none">
                <a:solidFill>
                  <a:schemeClr val="dk1"/>
                </a:solidFill>
                <a:latin typeface="Georgia"/>
                <a:ea typeface="Georgia"/>
                <a:cs typeface="Georgia"/>
                <a:sym typeface="Georgia"/>
              </a:rPr>
              <a:t/>
            </a:r>
            <a:br>
              <a:rPr lang="en-US" sz="2700" b="0" i="0" u="none" strike="noStrike" cap="none">
                <a:solidFill>
                  <a:schemeClr val="dk1"/>
                </a:solidFill>
                <a:latin typeface="Georgia"/>
                <a:ea typeface="Georgia"/>
                <a:cs typeface="Georgia"/>
                <a:sym typeface="Georgia"/>
              </a:rPr>
            </a:br>
            <a:endParaRPr lang="en-US" sz="2700" b="0" i="0" u="none" strike="noStrike" cap="none">
              <a:solidFill>
                <a:schemeClr val="dk1"/>
              </a:solidFill>
              <a:latin typeface="Georgia"/>
              <a:ea typeface="Georgia"/>
              <a:cs typeface="Georgia"/>
              <a:sym typeface="Georgia"/>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Macintosh PowerPoint</Application>
  <PresentationFormat>On-screen Show (4:3)</PresentationFormat>
  <Paragraphs>90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It’s All Greek to Me</vt:lpstr>
      <vt:lpstr>Did you know….. </vt:lpstr>
      <vt:lpstr>Lord of the Rings (Tolkien)</vt:lpstr>
      <vt:lpstr>Hades &amp; The Witch King from LOTR</vt:lpstr>
      <vt:lpstr>The Underworld/Tartarus vs. Sauron &amp; Mordor</vt:lpstr>
      <vt:lpstr>Cerberus </vt:lpstr>
      <vt:lpstr>Harry Potter (Rowling)</vt:lpstr>
      <vt:lpstr>Harry Potter (Rowling)</vt:lpstr>
      <vt:lpstr>Chronicles of Narnia (C.S. Lewis)</vt:lpstr>
      <vt:lpstr>Pirates of the Caribbean</vt:lpstr>
      <vt:lpstr>The Odyssey </vt:lpstr>
      <vt:lpstr>Pirates of the Caribbean</vt:lpstr>
      <vt:lpstr>Pirates of the Caribbean</vt:lpstr>
      <vt:lpstr>The Oracle at Delphi – Temple of Apollo</vt:lpstr>
      <vt:lpstr>The Matrix</vt:lpstr>
      <vt:lpstr>Which Movie?</vt:lpstr>
      <vt:lpstr>Hunger Games (Collins)</vt:lpstr>
      <vt:lpstr>and Harry Potter &amp; the Goblet of Fire</vt:lpstr>
      <vt:lpstr>Oh Brother, Where Art Thou?</vt:lpstr>
      <vt:lpstr>Oh Brother, Where Art Thou?</vt:lpstr>
      <vt:lpstr>Oh Brother, Where Art Thou?</vt:lpstr>
      <vt:lpstr>Oh Brother Where Art Thou?</vt:lpstr>
      <vt:lpstr>Oh Brother Where Art Thou?</vt:lpstr>
      <vt:lpstr>Oh Brother, Where Art Thou?</vt:lpstr>
      <vt:lpstr>Tragic Flaw</vt:lpstr>
      <vt:lpstr>What are the weaknesses of these modern day heroes?</vt:lpstr>
      <vt:lpstr>It’s All Greek to Me</vt:lpstr>
      <vt:lpstr>Gallery of the Gods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Greek to Me</dc:title>
  <cp:lastModifiedBy>McKinney ISD</cp:lastModifiedBy>
  <cp:revision>1</cp:revision>
  <dcterms:modified xsi:type="dcterms:W3CDTF">2016-04-05T14:20:15Z</dcterms:modified>
</cp:coreProperties>
</file>